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60" r:id="rId3"/>
  </p:sldMasterIdLst>
  <p:notesMasterIdLst>
    <p:notesMasterId r:id="rId59"/>
  </p:notesMasterIdLst>
  <p:handoutMasterIdLst>
    <p:handoutMasterId r:id="rId60"/>
  </p:handoutMasterIdLst>
  <p:sldIdLst>
    <p:sldId id="258" r:id="rId4"/>
    <p:sldId id="328" r:id="rId5"/>
    <p:sldId id="260" r:id="rId6"/>
    <p:sldId id="291" r:id="rId7"/>
    <p:sldId id="261" r:id="rId8"/>
    <p:sldId id="346" r:id="rId9"/>
    <p:sldId id="278" r:id="rId10"/>
    <p:sldId id="268" r:id="rId11"/>
    <p:sldId id="329" r:id="rId12"/>
    <p:sldId id="281" r:id="rId13"/>
    <p:sldId id="282" r:id="rId14"/>
    <p:sldId id="280" r:id="rId15"/>
    <p:sldId id="283" r:id="rId16"/>
    <p:sldId id="284" r:id="rId17"/>
    <p:sldId id="277" r:id="rId18"/>
    <p:sldId id="286" r:id="rId19"/>
    <p:sldId id="288" r:id="rId20"/>
    <p:sldId id="336" r:id="rId21"/>
    <p:sldId id="345" r:id="rId22"/>
    <p:sldId id="320" r:id="rId23"/>
    <p:sldId id="313" r:id="rId24"/>
    <p:sldId id="315" r:id="rId25"/>
    <p:sldId id="317" r:id="rId26"/>
    <p:sldId id="331" r:id="rId27"/>
    <p:sldId id="344" r:id="rId28"/>
    <p:sldId id="324" r:id="rId29"/>
    <p:sldId id="311" r:id="rId30"/>
    <p:sldId id="343" r:id="rId31"/>
    <p:sldId id="289" r:id="rId32"/>
    <p:sldId id="342" r:id="rId33"/>
    <p:sldId id="306" r:id="rId34"/>
    <p:sldId id="347" r:id="rId35"/>
    <p:sldId id="262" r:id="rId36"/>
    <p:sldId id="266" r:id="rId37"/>
    <p:sldId id="341" r:id="rId38"/>
    <p:sldId id="273" r:id="rId39"/>
    <p:sldId id="293" r:id="rId40"/>
    <p:sldId id="271" r:id="rId41"/>
    <p:sldId id="269" r:id="rId42"/>
    <p:sldId id="274" r:id="rId43"/>
    <p:sldId id="295" r:id="rId44"/>
    <p:sldId id="294" r:id="rId45"/>
    <p:sldId id="296" r:id="rId46"/>
    <p:sldId id="303" r:id="rId47"/>
    <p:sldId id="290" r:id="rId48"/>
    <p:sldId id="339" r:id="rId49"/>
    <p:sldId id="319" r:id="rId50"/>
    <p:sldId id="275" r:id="rId51"/>
    <p:sldId id="338" r:id="rId52"/>
    <p:sldId id="270" r:id="rId53"/>
    <p:sldId id="285" r:id="rId54"/>
    <p:sldId id="292" r:id="rId55"/>
    <p:sldId id="318" r:id="rId56"/>
    <p:sldId id="310" r:id="rId57"/>
    <p:sldId id="332" r:id="rId58"/>
  </p:sldIdLst>
  <p:sldSz cx="9144000" cy="6858000" type="screen4x3"/>
  <p:notesSz cx="6648450" cy="98504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3" userDrawn="1">
          <p15:clr>
            <a:srgbClr val="A4A3A4"/>
          </p15:clr>
        </p15:guide>
        <p15:guide id="2" pos="209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0000"/>
    <a:srgbClr val="008000"/>
    <a:srgbClr val="000099"/>
    <a:srgbClr val="66FF66"/>
    <a:srgbClr val="CC0000"/>
    <a:srgbClr val="9EA5A7"/>
    <a:srgbClr val="989B9C"/>
    <a:srgbClr val="800000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95" autoAdjust="0"/>
    <p:restoredTop sz="94718" autoAdjust="0"/>
  </p:normalViewPr>
  <p:slideViewPr>
    <p:cSldViewPr>
      <p:cViewPr varScale="1">
        <p:scale>
          <a:sx n="76" d="100"/>
          <a:sy n="76" d="100"/>
        </p:scale>
        <p:origin x="132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2910" y="66"/>
      </p:cViewPr>
      <p:guideLst>
        <p:guide orient="horz" pos="3103"/>
        <p:guide pos="209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5" Type="http://schemas.openxmlformats.org/officeDocument/2006/relationships/slide" Target="slides/slide2.xml"/><Relationship Id="rId61" Type="http://schemas.openxmlformats.org/officeDocument/2006/relationships/presProps" Target="pres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F:\misure%20spessore%20cell\2013_03_07_sinthesis_on_H2_engl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837270341207346"/>
          <c:y val="5.0925925925925923E-2"/>
          <c:w val="0.83196062992125985"/>
          <c:h val="0.74445246427529888"/>
        </c:manualLayout>
      </c:layout>
      <c:scatterChart>
        <c:scatterStyle val="lineMarker"/>
        <c:varyColors val="0"/>
        <c:ser>
          <c:idx val="0"/>
          <c:order val="0"/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'confronto su H2'!$L$27:$L$30</c:f>
                <c:numCache>
                  <c:formatCode>General</c:formatCode>
                  <c:ptCount val="4"/>
                  <c:pt idx="0">
                    <c:v>0.22627416997969521</c:v>
                  </c:pt>
                  <c:pt idx="1">
                    <c:v>0.24</c:v>
                  </c:pt>
                  <c:pt idx="3">
                    <c:v>0.3</c:v>
                  </c:pt>
                </c:numCache>
              </c:numRef>
            </c:plus>
            <c:minus>
              <c:numRef>
                <c:f>'confronto su H2'!$L$27:$L$30</c:f>
                <c:numCache>
                  <c:formatCode>General</c:formatCode>
                  <c:ptCount val="4"/>
                  <c:pt idx="0">
                    <c:v>0.22627416997969521</c:v>
                  </c:pt>
                  <c:pt idx="1">
                    <c:v>0.24</c:v>
                  </c:pt>
                  <c:pt idx="3">
                    <c:v>0.3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'confronto su H2'!$D$27:$D$30</c:f>
              <c:numCache>
                <c:formatCode>General</c:formatCode>
                <c:ptCount val="4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</c:numCache>
            </c:numRef>
          </c:xVal>
          <c:yVal>
            <c:numRef>
              <c:f>'confronto su H2'!$K$27:$K$30</c:f>
              <c:numCache>
                <c:formatCode>General</c:formatCode>
                <c:ptCount val="4"/>
                <c:pt idx="0">
                  <c:v>4</c:v>
                </c:pt>
                <c:pt idx="1">
                  <c:v>2.620000000000001</c:v>
                </c:pt>
                <c:pt idx="3">
                  <c:v>2.4200000000000017</c:v>
                </c:pt>
              </c:numCache>
            </c:numRef>
          </c:yVal>
          <c:smooth val="0"/>
        </c:ser>
        <c:ser>
          <c:idx val="1"/>
          <c:order val="1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'confronto su H2'!$L$26</c:f>
                <c:numCache>
                  <c:formatCode>General</c:formatCode>
                  <c:ptCount val="1"/>
                  <c:pt idx="0">
                    <c:v>0.44797451356076046</c:v>
                  </c:pt>
                </c:numCache>
              </c:numRef>
            </c:plus>
            <c:minus>
              <c:numRef>
                <c:f>'confronto su H2'!$L$26</c:f>
                <c:numCache>
                  <c:formatCode>General</c:formatCode>
                  <c:ptCount val="1"/>
                  <c:pt idx="0">
                    <c:v>0.44797451356076046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'confronto su H2'!$J$26</c:f>
              <c:numCache>
                <c:formatCode>General</c:formatCode>
                <c:ptCount val="1"/>
                <c:pt idx="0">
                  <c:v>1</c:v>
                </c:pt>
              </c:numCache>
            </c:numRef>
          </c:xVal>
          <c:yVal>
            <c:numRef>
              <c:f>'confronto su H2'!$K$26</c:f>
              <c:numCache>
                <c:formatCode>General</c:formatCode>
                <c:ptCount val="1"/>
                <c:pt idx="0">
                  <c:v>3.3599999999999994</c:v>
                </c:pt>
              </c:numCache>
            </c:numRef>
          </c:yVal>
          <c:smooth val="0"/>
        </c:ser>
        <c:ser>
          <c:idx val="2"/>
          <c:order val="2"/>
          <c:tx>
            <c:v>5 pc</c:v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'confronto su H2'!$J$26:$J$30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xVal>
          <c:yVal>
            <c:numRef>
              <c:f>'confronto su H2'!$M$26:$M$30</c:f>
              <c:numCache>
                <c:formatCode>General</c:formatCode>
                <c:ptCount val="5"/>
                <c:pt idx="0">
                  <c:v>4.2380300465790901</c:v>
                </c:pt>
                <c:pt idx="1">
                  <c:v>4.2380300465790901</c:v>
                </c:pt>
                <c:pt idx="2">
                  <c:v>4.2380300465790901</c:v>
                </c:pt>
                <c:pt idx="3">
                  <c:v>4.2380300465790901</c:v>
                </c:pt>
                <c:pt idx="4">
                  <c:v>4.2380300465790901</c:v>
                </c:pt>
              </c:numCache>
            </c:numRef>
          </c:yVal>
          <c:smooth val="0"/>
        </c:ser>
        <c:ser>
          <c:idx val="3"/>
          <c:order val="3"/>
          <c:tx>
            <c:v>-5pc</c:v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'confronto su H2'!$J$26:$J$30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xVal>
          <c:yVal>
            <c:numRef>
              <c:f>'confronto su H2'!$N$26:$N$30</c:f>
              <c:numCache>
                <c:formatCode>General</c:formatCode>
                <c:ptCount val="5"/>
                <c:pt idx="0">
                  <c:v>2.4819699534209088</c:v>
                </c:pt>
                <c:pt idx="1">
                  <c:v>2.4819699534209088</c:v>
                </c:pt>
                <c:pt idx="2">
                  <c:v>2.4819699534209088</c:v>
                </c:pt>
                <c:pt idx="3">
                  <c:v>2.4819699534209088</c:v>
                </c:pt>
                <c:pt idx="4">
                  <c:v>2.4819699534209088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50877856"/>
        <c:axId val="250878416"/>
      </c:scatterChart>
      <c:valAx>
        <c:axId val="2508778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50878416"/>
        <c:crosses val="autoZero"/>
        <c:crossBetween val="midCat"/>
      </c:valAx>
      <c:valAx>
        <c:axId val="250878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5087785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rgbClr val="FFFF00">
        <a:alpha val="50000"/>
      </a:srgbClr>
    </a:solidFill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Relationship Id="rId4" Type="http://schemas.openxmlformats.org/officeDocument/2006/relationships/image" Target="../media/image15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Relationship Id="rId5" Type="http://schemas.openxmlformats.org/officeDocument/2006/relationships/image" Target="../media/image27.wmf"/><Relationship Id="rId4" Type="http://schemas.openxmlformats.org/officeDocument/2006/relationships/image" Target="../media/image26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Relationship Id="rId4" Type="http://schemas.openxmlformats.org/officeDocument/2006/relationships/image" Target="../media/image31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image" Target="../media/image53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7" Type="http://schemas.openxmlformats.org/officeDocument/2006/relationships/image" Target="../media/image67.wmf"/><Relationship Id="rId2" Type="http://schemas.openxmlformats.org/officeDocument/2006/relationships/image" Target="../media/image63.wmf"/><Relationship Id="rId1" Type="http://schemas.openxmlformats.org/officeDocument/2006/relationships/image" Target="../media/image62.wmf"/><Relationship Id="rId6" Type="http://schemas.openxmlformats.org/officeDocument/2006/relationships/image" Target="../media/image66.wmf"/><Relationship Id="rId5" Type="http://schemas.openxmlformats.org/officeDocument/2006/relationships/image" Target="../media/image65.wmf"/><Relationship Id="rId4" Type="http://schemas.openxmlformats.org/officeDocument/2006/relationships/image" Target="../media/image41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69.wmf"/><Relationship Id="rId1" Type="http://schemas.openxmlformats.org/officeDocument/2006/relationships/image" Target="../media/image68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0.00317</cdr:x>
      <cdr:y>0.25</cdr:y>
    </cdr:from>
    <cdr:to>
      <cdr:x>0.05278</cdr:x>
      <cdr:y>0.58333</cdr:y>
    </cdr:to>
    <cdr:sp macro="" textlink="">
      <cdr:nvSpPr>
        <cdr:cNvPr id="2" name="CasellaDiTesto 1"/>
        <cdr:cNvSpPr txBox="1"/>
      </cdr:nvSpPr>
      <cdr:spPr>
        <a:xfrm xmlns:a="http://schemas.openxmlformats.org/drawingml/2006/main" rot="16200000">
          <a:off x="-329291" y="1029606"/>
          <a:ext cx="914400" cy="2267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it-IT" sz="1400" i="1">
              <a:latin typeface="Symbol" panose="05050102010706020507" pitchFamily="18" charset="2"/>
            </a:rPr>
            <a:t>D</a:t>
          </a:r>
          <a:r>
            <a:rPr lang="it-IT" sz="1400" i="1"/>
            <a:t>C</a:t>
          </a:r>
          <a:r>
            <a:rPr lang="it-IT" sz="1400"/>
            <a:t> [ l/s]</a:t>
          </a:r>
        </a:p>
      </cdr:txBody>
    </cdr:sp>
  </cdr:relSizeAnchor>
  <cdr:relSizeAnchor xmlns:cdr="http://schemas.openxmlformats.org/drawingml/2006/chartDrawing">
    <cdr:from>
      <cdr:x>0</cdr:x>
      <cdr:y>0.87731</cdr:y>
    </cdr:from>
    <cdr:to>
      <cdr:x>0.97817</cdr:x>
      <cdr:y>1</cdr:y>
    </cdr:to>
    <cdr:sp macro="" textlink="">
      <cdr:nvSpPr>
        <cdr:cNvPr id="3" name="CasellaDiTesto 1"/>
        <cdr:cNvSpPr txBox="1"/>
      </cdr:nvSpPr>
      <cdr:spPr>
        <a:xfrm xmlns:a="http://schemas.openxmlformats.org/drawingml/2006/main">
          <a:off x="0" y="2406649"/>
          <a:ext cx="4472214" cy="3365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it-IT" sz="1400"/>
            <a:t>1 calc,</a:t>
          </a:r>
          <a:r>
            <a:rPr lang="it-IT" sz="1400" baseline="0"/>
            <a:t> not well </a:t>
          </a:r>
          <a:r>
            <a:rPr lang="it-IT" sz="1600" baseline="0"/>
            <a:t>cond</a:t>
          </a:r>
          <a:r>
            <a:rPr lang="it-IT" sz="1400" baseline="0"/>
            <a:t>, 2 conditioned, 3 IMR OFF, 4 IMR Re-oN</a:t>
          </a:r>
          <a:endParaRPr lang="it-IT" sz="140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1720" cy="494106"/>
          </a:xfrm>
          <a:prstGeom prst="rect">
            <a:avLst/>
          </a:prstGeom>
        </p:spPr>
        <p:txBody>
          <a:bodyPr vert="horz" lIns="90489" tIns="45245" rIns="90489" bIns="45245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765178" y="0"/>
            <a:ext cx="2881720" cy="494106"/>
          </a:xfrm>
          <a:prstGeom prst="rect">
            <a:avLst/>
          </a:prstGeom>
        </p:spPr>
        <p:txBody>
          <a:bodyPr vert="horz" lIns="90489" tIns="45245" rIns="90489" bIns="45245" rtlCol="0"/>
          <a:lstStyle>
            <a:lvl1pPr algn="r">
              <a:defRPr sz="1200"/>
            </a:lvl1pPr>
          </a:lstStyle>
          <a:p>
            <a:fld id="{21CAC2B8-450D-4606-B223-74B28C56ACEB}" type="datetimeFigureOut">
              <a:rPr lang="it-IT" smtClean="0"/>
              <a:t>10/09/2013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356332"/>
            <a:ext cx="2881720" cy="494106"/>
          </a:xfrm>
          <a:prstGeom prst="rect">
            <a:avLst/>
          </a:prstGeom>
        </p:spPr>
        <p:txBody>
          <a:bodyPr vert="horz" lIns="90489" tIns="45245" rIns="90489" bIns="45245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765178" y="9356332"/>
            <a:ext cx="2881720" cy="494106"/>
          </a:xfrm>
          <a:prstGeom prst="rect">
            <a:avLst/>
          </a:prstGeom>
        </p:spPr>
        <p:txBody>
          <a:bodyPr vert="horz" lIns="90489" tIns="45245" rIns="90489" bIns="45245" rtlCol="0" anchor="b"/>
          <a:lstStyle>
            <a:lvl1pPr algn="r">
              <a:defRPr sz="1200"/>
            </a:lvl1pPr>
          </a:lstStyle>
          <a:p>
            <a:fld id="{F75C31D2-FB08-4965-86ED-2C9D2A16786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31336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880995" cy="492522"/>
          </a:xfrm>
          <a:prstGeom prst="rect">
            <a:avLst/>
          </a:prstGeom>
        </p:spPr>
        <p:txBody>
          <a:bodyPr vert="horz" lIns="90262" tIns="45132" rIns="90262" bIns="45132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65917" y="1"/>
            <a:ext cx="2880995" cy="492522"/>
          </a:xfrm>
          <a:prstGeom prst="rect">
            <a:avLst/>
          </a:prstGeom>
        </p:spPr>
        <p:txBody>
          <a:bodyPr vert="horz" lIns="90262" tIns="45132" rIns="90262" bIns="45132" rtlCol="0"/>
          <a:lstStyle>
            <a:lvl1pPr algn="r">
              <a:defRPr sz="1200"/>
            </a:lvl1pPr>
          </a:lstStyle>
          <a:p>
            <a:fld id="{13574962-1D92-4B43-91A8-C1D99B094E65}" type="datetimeFigureOut">
              <a:rPr lang="it-IT" smtClean="0"/>
              <a:pPr/>
              <a:t>10/09/2013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63600" y="739775"/>
            <a:ext cx="4921250" cy="3692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262" tIns="45132" rIns="90262" bIns="45132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4845" y="4678959"/>
            <a:ext cx="5318760" cy="4432698"/>
          </a:xfrm>
          <a:prstGeom prst="rect">
            <a:avLst/>
          </a:prstGeom>
        </p:spPr>
        <p:txBody>
          <a:bodyPr vert="horz" lIns="90262" tIns="45132" rIns="90262" bIns="4513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356207"/>
            <a:ext cx="2880995" cy="492522"/>
          </a:xfrm>
          <a:prstGeom prst="rect">
            <a:avLst/>
          </a:prstGeom>
        </p:spPr>
        <p:txBody>
          <a:bodyPr vert="horz" lIns="90262" tIns="45132" rIns="90262" bIns="45132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65917" y="9356207"/>
            <a:ext cx="2880995" cy="492522"/>
          </a:xfrm>
          <a:prstGeom prst="rect">
            <a:avLst/>
          </a:prstGeom>
        </p:spPr>
        <p:txBody>
          <a:bodyPr vert="horz" lIns="90262" tIns="45132" rIns="90262" bIns="45132" rtlCol="0" anchor="b"/>
          <a:lstStyle>
            <a:lvl1pPr algn="r">
              <a:defRPr sz="1200"/>
            </a:lvl1pPr>
          </a:lstStyle>
          <a:p>
            <a:fld id="{D37C8031-BF42-4DF2-8123-01315F72C95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1963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solidFill>
            <a:srgbClr val="FF0000">
              <a:alpha val="50000"/>
            </a:srgbClr>
          </a:solidFill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it-IT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blipFill>
            <a:blip r:embed="rId3">
              <a:alphaModFix amt="40000"/>
            </a:blip>
            <a:tile tx="0" ty="0" sx="100000" sy="100000" flip="none" algn="tl"/>
          </a:blipFill>
        </p:spPr>
        <p:txBody>
          <a:bodyPr/>
          <a:lstStyle>
            <a:lvl1pPr marL="0" indent="0" algn="ctr">
              <a:buNone/>
              <a:defRPr b="1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it-IT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0" y="6520259"/>
            <a:ext cx="827584" cy="33774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err="1" smtClean="0"/>
              <a:t>Ciullo</a:t>
            </a:r>
            <a:r>
              <a:rPr lang="en-US" dirty="0" smtClean="0"/>
              <a:t> G.</a:t>
            </a:r>
            <a:endParaRPr lang="it-IT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27CB77C-551D-4375-A2A0-ACDB60EEC9D6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Charlottesville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september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7-13 2013</a:t>
            </a:r>
            <a:endParaRPr lang="it-IT" dirty="0">
              <a:cs typeface="Times New Roman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A947C-6C28-4380-9487-2C0E5349E71C}" type="datetimeFigureOut">
              <a:rPr lang="it-IT" smtClean="0"/>
              <a:pPr/>
              <a:t>10/09/2013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CB77C-551D-4375-A2A0-ACDB60EEC9D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A947C-6C28-4380-9487-2C0E5349E71C}" type="datetimeFigureOut">
              <a:rPr lang="it-IT" smtClean="0"/>
              <a:pPr/>
              <a:t>10/09/2013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CB77C-551D-4375-A2A0-ACDB60EEC9D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solidFill>
            <a:srgbClr val="FF0000">
              <a:alpha val="50000"/>
            </a:srgbClr>
          </a:solidFill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it-IT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blipFill>
            <a:blip r:embed="rId3">
              <a:alphaModFix amt="40000"/>
            </a:blip>
            <a:tile tx="0" ty="0" sx="100000" sy="100000" flip="none" algn="tl"/>
          </a:blipFill>
        </p:spPr>
        <p:txBody>
          <a:bodyPr/>
          <a:lstStyle>
            <a:lvl1pPr marL="0" indent="0" algn="ctr">
              <a:buNone/>
              <a:defRPr b="1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it-IT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0" y="6520259"/>
            <a:ext cx="827584" cy="33774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err="1" smtClean="0"/>
              <a:t>Ciullo</a:t>
            </a:r>
            <a:r>
              <a:rPr lang="en-US" dirty="0" smtClean="0"/>
              <a:t> G.</a:t>
            </a:r>
            <a:endParaRPr lang="it-IT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27CB77C-551D-4375-A2A0-ACDB60EEC9D6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Charlottesville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september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7-13 2013</a:t>
            </a:r>
            <a:endParaRPr lang="it-IT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5201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it-IT" dirty="0" err="1" smtClean="0"/>
              <a:t>Polarization</a:t>
            </a:r>
            <a:r>
              <a:rPr lang="it-IT" dirty="0" smtClean="0"/>
              <a:t> </a:t>
            </a:r>
            <a:r>
              <a:rPr lang="it-IT" dirty="0" err="1" smtClean="0"/>
              <a:t>at</a:t>
            </a:r>
            <a:r>
              <a:rPr lang="it-IT" dirty="0" smtClean="0"/>
              <a:t> COSY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CB77C-551D-4375-A2A0-ACDB60EEC9D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-36512" y="6453336"/>
            <a:ext cx="1080120" cy="404664"/>
          </a:xfrm>
        </p:spPr>
        <p:txBody>
          <a:bodyPr/>
          <a:lstStyle>
            <a:lvl1pPr>
              <a:defRPr/>
            </a:lvl1pPr>
          </a:lstStyle>
          <a:p>
            <a:r>
              <a:rPr lang="it-IT" dirty="0" smtClean="0"/>
              <a:t>Ciullo G.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305932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A947C-6C28-4380-9487-2C0E5349E71C}" type="datetimeFigureOut">
              <a:rPr lang="it-IT" smtClean="0"/>
              <a:pPr/>
              <a:t>10/09/2013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CB77C-551D-4375-A2A0-ACDB60EEC9D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5884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A947C-6C28-4380-9487-2C0E5349E71C}" type="datetimeFigureOut">
              <a:rPr lang="it-IT" smtClean="0"/>
              <a:pPr/>
              <a:t>10/09/2013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CB77C-551D-4375-A2A0-ACDB60EEC9D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9460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A947C-6C28-4380-9487-2C0E5349E71C}" type="datetimeFigureOut">
              <a:rPr lang="it-IT" smtClean="0"/>
              <a:pPr/>
              <a:t>10/09/2013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CB77C-551D-4375-A2A0-ACDB60EEC9D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45444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A947C-6C28-4380-9487-2C0E5349E71C}" type="datetimeFigureOut">
              <a:rPr lang="it-IT" smtClean="0"/>
              <a:pPr/>
              <a:t>10/09/2013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CB77C-551D-4375-A2A0-ACDB60EEC9D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21877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A947C-6C28-4380-9487-2C0E5349E71C}" type="datetimeFigureOut">
              <a:rPr lang="it-IT" smtClean="0"/>
              <a:pPr/>
              <a:t>10/09/2013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CB77C-551D-4375-A2A0-ACDB60EEC9D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88560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A947C-6C28-4380-9487-2C0E5349E71C}" type="datetimeFigureOut">
              <a:rPr lang="it-IT" smtClean="0"/>
              <a:pPr/>
              <a:t>10/09/2013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CB77C-551D-4375-A2A0-ACDB60EEC9D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3352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it-IT" dirty="0" err="1" smtClean="0"/>
              <a:t>Polarization</a:t>
            </a:r>
            <a:r>
              <a:rPr lang="it-IT" dirty="0" smtClean="0"/>
              <a:t> </a:t>
            </a:r>
            <a:r>
              <a:rPr lang="it-IT" dirty="0" err="1" smtClean="0"/>
              <a:t>at</a:t>
            </a:r>
            <a:r>
              <a:rPr lang="it-IT" dirty="0" smtClean="0"/>
              <a:t> COSY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CB77C-551D-4375-A2A0-ACDB60EEC9D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-36512" y="6453336"/>
            <a:ext cx="1080120" cy="404664"/>
          </a:xfrm>
        </p:spPr>
        <p:txBody>
          <a:bodyPr/>
          <a:lstStyle>
            <a:lvl1pPr>
              <a:defRPr/>
            </a:lvl1pPr>
          </a:lstStyle>
          <a:p>
            <a:r>
              <a:rPr lang="it-IT" dirty="0" smtClean="0"/>
              <a:t>Ciullo G.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A947C-6C28-4380-9487-2C0E5349E71C}" type="datetimeFigureOut">
              <a:rPr lang="it-IT" smtClean="0"/>
              <a:pPr/>
              <a:t>10/09/2013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CB77C-551D-4375-A2A0-ACDB60EEC9D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9195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A947C-6C28-4380-9487-2C0E5349E71C}" type="datetimeFigureOut">
              <a:rPr lang="it-IT" smtClean="0"/>
              <a:pPr/>
              <a:t>10/09/2013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CB77C-551D-4375-A2A0-ACDB60EEC9D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3011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A947C-6C28-4380-9487-2C0E5349E71C}" type="datetimeFigureOut">
              <a:rPr lang="it-IT" smtClean="0"/>
              <a:pPr/>
              <a:t>10/09/2013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CB77C-551D-4375-A2A0-ACDB60EEC9D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2069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F07A2-5AF8-4444-BDF8-A18C8352256E}" type="datetimeFigureOut">
              <a:rPr lang="it-IT" smtClean="0"/>
              <a:t>10/09/2013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42EF9-B1F3-45EA-81B6-B5A229D56D2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70803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F07A2-5AF8-4444-BDF8-A18C8352256E}" type="datetimeFigureOut">
              <a:rPr lang="it-IT" smtClean="0"/>
              <a:t>10/09/2013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42EF9-B1F3-45EA-81B6-B5A229D56D2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4140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F07A2-5AF8-4444-BDF8-A18C8352256E}" type="datetimeFigureOut">
              <a:rPr lang="it-IT" smtClean="0"/>
              <a:t>10/09/2013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42EF9-B1F3-45EA-81B6-B5A229D56D2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63904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F07A2-5AF8-4444-BDF8-A18C8352256E}" type="datetimeFigureOut">
              <a:rPr lang="it-IT" smtClean="0"/>
              <a:t>10/09/2013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42EF9-B1F3-45EA-81B6-B5A229D56D2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54923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F07A2-5AF8-4444-BDF8-A18C8352256E}" type="datetimeFigureOut">
              <a:rPr lang="it-IT" smtClean="0"/>
              <a:t>10/09/2013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42EF9-B1F3-45EA-81B6-B5A229D56D2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16400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F07A2-5AF8-4444-BDF8-A18C8352256E}" type="datetimeFigureOut">
              <a:rPr lang="it-IT" smtClean="0"/>
              <a:t>10/09/2013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42EF9-B1F3-45EA-81B6-B5A229D56D2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41534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F07A2-5AF8-4444-BDF8-A18C8352256E}" type="datetimeFigureOut">
              <a:rPr lang="it-IT" smtClean="0"/>
              <a:t>10/09/2013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42EF9-B1F3-45EA-81B6-B5A229D56D2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7167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A947C-6C28-4380-9487-2C0E5349E71C}" type="datetimeFigureOut">
              <a:rPr lang="it-IT" smtClean="0"/>
              <a:pPr/>
              <a:t>10/09/2013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CB77C-551D-4375-A2A0-ACDB60EEC9D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F07A2-5AF8-4444-BDF8-A18C8352256E}" type="datetimeFigureOut">
              <a:rPr lang="it-IT" smtClean="0"/>
              <a:t>10/09/2013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42EF9-B1F3-45EA-81B6-B5A229D56D2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42470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F07A2-5AF8-4444-BDF8-A18C8352256E}" type="datetimeFigureOut">
              <a:rPr lang="it-IT" smtClean="0"/>
              <a:t>10/09/2013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42EF9-B1F3-45EA-81B6-B5A229D56D2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34909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F07A2-5AF8-4444-BDF8-A18C8352256E}" type="datetimeFigureOut">
              <a:rPr lang="it-IT" smtClean="0"/>
              <a:t>10/09/2013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42EF9-B1F3-45EA-81B6-B5A229D56D2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82891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F07A2-5AF8-4444-BDF8-A18C8352256E}" type="datetimeFigureOut">
              <a:rPr lang="it-IT" smtClean="0"/>
              <a:t>10/09/2013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42EF9-B1F3-45EA-81B6-B5A229D56D2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5814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A947C-6C28-4380-9487-2C0E5349E71C}" type="datetimeFigureOut">
              <a:rPr lang="it-IT" smtClean="0"/>
              <a:pPr/>
              <a:t>10/09/2013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CB77C-551D-4375-A2A0-ACDB60EEC9D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A947C-6C28-4380-9487-2C0E5349E71C}" type="datetimeFigureOut">
              <a:rPr lang="it-IT" smtClean="0"/>
              <a:pPr/>
              <a:t>10/09/2013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CB77C-551D-4375-A2A0-ACDB60EEC9D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A947C-6C28-4380-9487-2C0E5349E71C}" type="datetimeFigureOut">
              <a:rPr lang="it-IT" smtClean="0"/>
              <a:pPr/>
              <a:t>10/09/2013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CB77C-551D-4375-A2A0-ACDB60EEC9D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A947C-6C28-4380-9487-2C0E5349E71C}" type="datetimeFigureOut">
              <a:rPr lang="it-IT" smtClean="0"/>
              <a:pPr/>
              <a:t>10/09/2013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CB77C-551D-4375-A2A0-ACDB60EEC9D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A947C-6C28-4380-9487-2C0E5349E71C}" type="datetimeFigureOut">
              <a:rPr lang="it-IT" smtClean="0"/>
              <a:pPr/>
              <a:t>10/09/2013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CB77C-551D-4375-A2A0-ACDB60EEC9D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A947C-6C28-4380-9487-2C0E5349E71C}" type="datetimeFigureOut">
              <a:rPr lang="it-IT" smtClean="0"/>
              <a:pPr/>
              <a:t>10/09/2013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CB77C-551D-4375-A2A0-ACDB60EEC9D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it-I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5333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Symbol" pitchFamily="18" charset="2"/>
              </a:defRPr>
            </a:lvl1pPr>
          </a:lstStyle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Polarization at COSY</a:t>
            </a:r>
            <a:endParaRPr lang="it-IT" dirty="0">
              <a:cs typeface="Times New Roman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136" y="6381328"/>
            <a:ext cx="909464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 err="1" smtClean="0"/>
              <a:t>Ciullo</a:t>
            </a:r>
            <a:r>
              <a:rPr lang="en-US" dirty="0" smtClean="0"/>
              <a:t> G.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76456" y="6453336"/>
            <a:ext cx="432048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E27CB77C-551D-4375-A2A0-ACDB60EEC9D6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i="1" kern="1200">
          <a:solidFill>
            <a:srgbClr val="000099"/>
          </a:solidFill>
          <a:latin typeface="Times New Roman" pitchFamily="18" charset="0"/>
          <a:ea typeface="+mj-ea"/>
          <a:cs typeface="Times New Roman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008000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660066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8000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it-I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5333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Symbol" pitchFamily="18" charset="2"/>
              </a:defRPr>
            </a:lvl1pPr>
          </a:lstStyle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Polarization at COSY</a:t>
            </a:r>
            <a:endParaRPr lang="it-IT" dirty="0">
              <a:cs typeface="Times New Roman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136" y="6381328"/>
            <a:ext cx="909464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 err="1" smtClean="0"/>
              <a:t>Ciullo</a:t>
            </a:r>
            <a:r>
              <a:rPr lang="en-US" dirty="0" smtClean="0"/>
              <a:t> G.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76456" y="6453336"/>
            <a:ext cx="432048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E27CB77C-551D-4375-A2A0-ACDB60EEC9D6}" type="slidenum">
              <a:rPr lang="it-IT" smtClean="0"/>
              <a:pPr/>
              <a:t>‹N›</a:t>
            </a:fld>
            <a:endParaRPr lang="it-IT" dirty="0"/>
          </a:p>
        </p:txBody>
      </p:sp>
      <p:pic>
        <p:nvPicPr>
          <p:cNvPr id="7" name="Grafik 11"/>
          <p:cNvPicPr>
            <a:picLocks noChangeAspect="1"/>
          </p:cNvPicPr>
          <p:nvPr userDrawn="1"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-27384"/>
            <a:ext cx="1800200" cy="96610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44450"/>
          </a:effectLst>
          <a:scene3d>
            <a:camera prst="perspective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393978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i="1" kern="1200">
          <a:solidFill>
            <a:srgbClr val="000099"/>
          </a:solidFill>
          <a:latin typeface="Times New Roman" pitchFamily="18" charset="0"/>
          <a:ea typeface="+mj-ea"/>
          <a:cs typeface="Times New Roman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008000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660066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8000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7F07A2-5AF8-4444-BDF8-A18C8352256E}" type="datetimeFigureOut">
              <a:rPr lang="it-IT" smtClean="0"/>
              <a:t>10/09/2013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642EF9-B1F3-45EA-81B6-B5A229D56D2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4596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13" Type="http://schemas.openxmlformats.org/officeDocument/2006/relationships/image" Target="../media/image27.wmf"/><Relationship Id="rId3" Type="http://schemas.openxmlformats.org/officeDocument/2006/relationships/image" Target="../media/image28.png"/><Relationship Id="rId7" Type="http://schemas.openxmlformats.org/officeDocument/2006/relationships/image" Target="../media/image24.wmf"/><Relationship Id="rId12" Type="http://schemas.openxmlformats.org/officeDocument/2006/relationships/oleObject" Target="../embeddings/oleObject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26.wmf"/><Relationship Id="rId5" Type="http://schemas.openxmlformats.org/officeDocument/2006/relationships/image" Target="../media/image23.wmf"/><Relationship Id="rId10" Type="http://schemas.openxmlformats.org/officeDocument/2006/relationships/oleObject" Target="../embeddings/oleObject8.bin"/><Relationship Id="rId4" Type="http://schemas.openxmlformats.org/officeDocument/2006/relationships/oleObject" Target="../embeddings/oleObject5.bin"/><Relationship Id="rId9" Type="http://schemas.openxmlformats.org/officeDocument/2006/relationships/image" Target="../media/image25.wmf"/><Relationship Id="rId1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image" Target="../media/image33.jpeg"/><Relationship Id="rId7" Type="http://schemas.openxmlformats.org/officeDocument/2006/relationships/image" Target="../media/image31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30.wmf"/><Relationship Id="rId4" Type="http://schemas.openxmlformats.org/officeDocument/2006/relationships/oleObject" Target="../embeddings/oleObject10.bin"/><Relationship Id="rId9" Type="http://schemas.openxmlformats.org/officeDocument/2006/relationships/image" Target="../media/image32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31.wmf"/><Relationship Id="rId4" Type="http://schemas.openxmlformats.org/officeDocument/2006/relationships/image" Target="../media/image34.wmf"/><Relationship Id="rId9" Type="http://schemas.openxmlformats.org/officeDocument/2006/relationships/oleObject" Target="../embeddings/oleObject16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38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37.wmf"/><Relationship Id="rId4" Type="http://schemas.openxmlformats.org/officeDocument/2006/relationships/oleObject" Target="../embeddings/oleObject17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1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40.wmf"/><Relationship Id="rId4" Type="http://schemas.openxmlformats.org/officeDocument/2006/relationships/oleObject" Target="../embeddings/oleObject19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3" Type="http://schemas.openxmlformats.org/officeDocument/2006/relationships/image" Target="../media/image56.png"/><Relationship Id="rId7" Type="http://schemas.openxmlformats.org/officeDocument/2006/relationships/oleObject" Target="../embeddings/oleObject2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3.wmf"/><Relationship Id="rId5" Type="http://schemas.openxmlformats.org/officeDocument/2006/relationships/oleObject" Target="../embeddings/oleObject21.bin"/><Relationship Id="rId10" Type="http://schemas.openxmlformats.org/officeDocument/2006/relationships/image" Target="../media/image55.wmf"/><Relationship Id="rId4" Type="http://schemas.openxmlformats.org/officeDocument/2006/relationships/image" Target="../media/image57.png"/><Relationship Id="rId9" Type="http://schemas.openxmlformats.org/officeDocument/2006/relationships/oleObject" Target="../embeddings/oleObject23.bin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9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13" Type="http://schemas.openxmlformats.org/officeDocument/2006/relationships/oleObject" Target="../embeddings/oleObject29.bin"/><Relationship Id="rId3" Type="http://schemas.openxmlformats.org/officeDocument/2006/relationships/oleObject" Target="../embeddings/oleObject24.bin"/><Relationship Id="rId7" Type="http://schemas.openxmlformats.org/officeDocument/2006/relationships/oleObject" Target="../embeddings/oleObject26.bin"/><Relationship Id="rId12" Type="http://schemas.openxmlformats.org/officeDocument/2006/relationships/image" Target="../media/image65.w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67.wmf"/><Relationship Id="rId1" Type="http://schemas.openxmlformats.org/officeDocument/2006/relationships/vmlDrawing" Target="../drawings/vmlDrawing8.vml"/><Relationship Id="rId6" Type="http://schemas.openxmlformats.org/officeDocument/2006/relationships/image" Target="../media/image63.wmf"/><Relationship Id="rId11" Type="http://schemas.openxmlformats.org/officeDocument/2006/relationships/oleObject" Target="../embeddings/oleObject28.bin"/><Relationship Id="rId5" Type="http://schemas.openxmlformats.org/officeDocument/2006/relationships/oleObject" Target="../embeddings/oleObject25.bin"/><Relationship Id="rId15" Type="http://schemas.openxmlformats.org/officeDocument/2006/relationships/oleObject" Target="../embeddings/oleObject30.bin"/><Relationship Id="rId10" Type="http://schemas.openxmlformats.org/officeDocument/2006/relationships/image" Target="../media/image41.wmf"/><Relationship Id="rId4" Type="http://schemas.openxmlformats.org/officeDocument/2006/relationships/image" Target="../media/image62.wmf"/><Relationship Id="rId9" Type="http://schemas.openxmlformats.org/officeDocument/2006/relationships/oleObject" Target="../embeddings/oleObject27.bin"/><Relationship Id="rId14" Type="http://schemas.openxmlformats.org/officeDocument/2006/relationships/image" Target="../media/image66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7" Type="http://schemas.openxmlformats.org/officeDocument/2006/relationships/image" Target="../media/image69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32.bin"/><Relationship Id="rId5" Type="http://schemas.openxmlformats.org/officeDocument/2006/relationships/image" Target="../media/image70.png"/><Relationship Id="rId4" Type="http://schemas.openxmlformats.org/officeDocument/2006/relationships/image" Target="../media/image68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wmf"/><Relationship Id="rId4" Type="http://schemas.openxmlformats.org/officeDocument/2006/relationships/image" Target="../media/image7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79.png"/><Relationship Id="rId4" Type="http://schemas.openxmlformats.org/officeDocument/2006/relationships/image" Target="../media/image78.w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85.wmf"/><Relationship Id="rId5" Type="http://schemas.openxmlformats.org/officeDocument/2006/relationships/oleObject" Target="../embeddings/oleObject34.bin"/><Relationship Id="rId4" Type="http://schemas.openxmlformats.org/officeDocument/2006/relationships/image" Target="../media/image87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5.wmf"/><Relationship Id="rId4" Type="http://schemas.openxmlformats.org/officeDocument/2006/relationships/image" Target="../media/image12.wmf"/><Relationship Id="rId9" Type="http://schemas.openxmlformats.org/officeDocument/2006/relationships/oleObject" Target="../embeddings/oleObject4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96.w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103.wmf"/><Relationship Id="rId4" Type="http://schemas.openxmlformats.org/officeDocument/2006/relationships/oleObject" Target="../embeddings/oleObject36.bin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8802" y="86953"/>
            <a:ext cx="9127306" cy="741127"/>
          </a:xfr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90000"/>
          </a:bodyPr>
          <a:lstStyle/>
          <a:p>
            <a:r>
              <a:rPr lang="it-IT" sz="3800" dirty="0" smtClean="0"/>
              <a:t>Upgrade of the PAX H/D </a:t>
            </a:r>
            <a:r>
              <a:rPr lang="it-IT" sz="3800" dirty="0" err="1" smtClean="0"/>
              <a:t>polarized</a:t>
            </a:r>
            <a:r>
              <a:rPr lang="it-IT" sz="3800" dirty="0" smtClean="0"/>
              <a:t> </a:t>
            </a:r>
            <a:r>
              <a:rPr lang="it-IT" sz="3800" dirty="0" err="1" smtClean="0"/>
              <a:t>internal</a:t>
            </a:r>
            <a:r>
              <a:rPr lang="it-IT" sz="3800" dirty="0" smtClean="0"/>
              <a:t> target</a:t>
            </a:r>
            <a:endParaRPr lang="it-IT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908720"/>
            <a:ext cx="7848872" cy="3422104"/>
          </a:xfrm>
          <a:solidFill>
            <a:srgbClr val="FFFF00">
              <a:alpha val="27000"/>
            </a:srgbClr>
          </a:solidFill>
        </p:spPr>
        <p:txBody>
          <a:bodyPr>
            <a:normAutofit fontScale="92500"/>
          </a:bodyPr>
          <a:lstStyle/>
          <a:p>
            <a:r>
              <a:rPr lang="it-IT" dirty="0" smtClean="0">
                <a:solidFill>
                  <a:schemeClr val="tx1"/>
                </a:solidFill>
              </a:rPr>
              <a:t>Ciullo G.  </a:t>
            </a:r>
          </a:p>
          <a:p>
            <a:r>
              <a:rPr lang="it-IT" dirty="0" err="1">
                <a:solidFill>
                  <a:schemeClr val="tx1"/>
                </a:solidFill>
              </a:rPr>
              <a:t>University</a:t>
            </a:r>
            <a:r>
              <a:rPr lang="it-IT" dirty="0">
                <a:solidFill>
                  <a:schemeClr val="tx1"/>
                </a:solidFill>
              </a:rPr>
              <a:t> and </a:t>
            </a:r>
            <a:r>
              <a:rPr lang="it-IT" dirty="0" smtClean="0">
                <a:solidFill>
                  <a:schemeClr val="tx1"/>
                </a:solidFill>
              </a:rPr>
              <a:t>INFN of Ferrara </a:t>
            </a:r>
            <a:r>
              <a:rPr lang="it-IT" dirty="0">
                <a:solidFill>
                  <a:schemeClr val="tx1"/>
                </a:solidFill>
              </a:rPr>
              <a:t>- </a:t>
            </a:r>
            <a:r>
              <a:rPr lang="it-IT" dirty="0" err="1" smtClean="0">
                <a:solidFill>
                  <a:schemeClr val="tx1"/>
                </a:solidFill>
              </a:rPr>
              <a:t>Italy</a:t>
            </a:r>
            <a:endParaRPr lang="it-IT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on behalf of  the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collaboration</a:t>
            </a:r>
            <a:endParaRPr lang="it-IT" dirty="0" smtClean="0">
              <a:solidFill>
                <a:schemeClr val="tx1"/>
              </a:solidFill>
            </a:endParaRPr>
          </a:p>
          <a:p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quarter" idx="10"/>
          </p:nvPr>
        </p:nvSpPr>
        <p:spPr>
          <a:xfrm>
            <a:off x="0" y="6565900"/>
            <a:ext cx="971600" cy="292100"/>
          </a:xfrm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r>
              <a:rPr lang="it-IT" sz="1200" dirty="0" smtClean="0">
                <a:solidFill>
                  <a:schemeClr val="tx1"/>
                </a:solidFill>
              </a:rPr>
              <a:t>G. Ciullo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635896" y="6525344"/>
            <a:ext cx="1794892" cy="304800"/>
          </a:xfrm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Polarization at COSY</a:t>
            </a:r>
            <a:endParaRPr lang="it-IT" sz="1200" dirty="0" smtClean="0">
              <a:solidFill>
                <a:schemeClr val="tx1"/>
              </a:solidFill>
            </a:endParaRPr>
          </a:p>
        </p:txBody>
      </p:sp>
      <p:sp>
        <p:nvSpPr>
          <p:cNvPr id="6" name="Segnaposto numero diapositiva 5"/>
          <p:cNvSpPr txBox="1">
            <a:spLocks/>
          </p:cNvSpPr>
          <p:nvPr/>
        </p:nvSpPr>
        <p:spPr>
          <a:xfrm>
            <a:off x="8691388" y="6605984"/>
            <a:ext cx="417116" cy="27940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AC1B16-62ED-4021-A923-C2DB90FC747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" name="Sottotitolo 2"/>
          <p:cNvSpPr txBox="1">
            <a:spLocks/>
          </p:cNvSpPr>
          <p:nvPr/>
        </p:nvSpPr>
        <p:spPr bwMode="auto">
          <a:xfrm>
            <a:off x="1488768" y="5013176"/>
            <a:ext cx="6035560" cy="6858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sz="2000" dirty="0" smtClean="0"/>
              <a:t>PSPT 2013</a:t>
            </a:r>
          </a:p>
          <a:p>
            <a:r>
              <a:rPr lang="it-IT" sz="2000" dirty="0" smtClean="0"/>
              <a:t>Charlottesville, 2013 </a:t>
            </a:r>
            <a:r>
              <a:rPr lang="it-IT" sz="2000" dirty="0" err="1" smtClean="0"/>
              <a:t>September</a:t>
            </a:r>
            <a:r>
              <a:rPr lang="it-IT" sz="2000" dirty="0" smtClean="0"/>
              <a:t>  7-13</a:t>
            </a:r>
          </a:p>
        </p:txBody>
      </p:sp>
      <p:pic>
        <p:nvPicPr>
          <p:cNvPr id="11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721" y="5805264"/>
            <a:ext cx="21145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 descr="bann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6548" y="2561332"/>
            <a:ext cx="7620000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7000"/>
              </a:srgbClr>
            </a:outerShdw>
          </a:effectLst>
        </p:spPr>
      </p:pic>
      <p:pic>
        <p:nvPicPr>
          <p:cNvPr id="13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37112"/>
            <a:ext cx="1365250" cy="172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Segnaposto contenuto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64376" y="4365104"/>
            <a:ext cx="1506968" cy="1677864"/>
          </a:xfrm>
          <a:prstGeom prst="rect">
            <a:avLst/>
          </a:prstGeom>
          <a:blipFill>
            <a:blip r:embed="rId6">
              <a:alphaModFix amt="40000"/>
            </a:blip>
            <a:tile tx="0" ty="0" sx="100000" sy="100000" flip="none" algn="tl"/>
          </a:blip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856984" cy="922114"/>
          </a:xfr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/>
          <a:p>
            <a:r>
              <a:rPr lang="en-US" i="0" dirty="0" smtClean="0"/>
              <a:t>COSY </a:t>
            </a:r>
            <a:r>
              <a:rPr lang="en-US" dirty="0" smtClean="0"/>
              <a:t>upgraded for spin-filtering (</a:t>
            </a:r>
            <a:r>
              <a:rPr lang="it-IT" b="1" baseline="-25000" dirty="0" smtClean="0"/>
              <a:t>┴ </a:t>
            </a:r>
            <a:r>
              <a:rPr lang="it-IT" b="1" dirty="0" smtClean="0"/>
              <a:t>)</a:t>
            </a:r>
            <a:endParaRPr lang="it-IT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95536" y="1340768"/>
            <a:ext cx="8363272" cy="4392488"/>
          </a:xfr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r>
              <a:rPr lang="en-US" b="1" dirty="0" smtClean="0"/>
              <a:t>Beam lifetime of stored beam increased by: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NEG in the Target chamber just below the Cell.</a:t>
            </a:r>
          </a:p>
          <a:p>
            <a:pPr lvl="1"/>
            <a:r>
              <a:rPr lang="en-US" dirty="0" err="1" smtClean="0">
                <a:solidFill>
                  <a:srgbClr val="FF0000"/>
                </a:solidFill>
              </a:rPr>
              <a:t>Neighbouring</a:t>
            </a:r>
            <a:r>
              <a:rPr lang="en-US" dirty="0" smtClean="0">
                <a:solidFill>
                  <a:srgbClr val="FF0000"/>
                </a:solidFill>
              </a:rPr>
              <a:t> NEG coated ring pipes.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Low </a:t>
            </a:r>
            <a:r>
              <a:rPr lang="en-US" i="1" dirty="0" smtClean="0">
                <a:solidFill>
                  <a:srgbClr val="FF0000"/>
                </a:solidFill>
                <a:latin typeface="Symbol" pitchFamily="18" charset="2"/>
              </a:rPr>
              <a:t>b</a:t>
            </a:r>
            <a:r>
              <a:rPr lang="en-US" dirty="0" smtClean="0">
                <a:solidFill>
                  <a:srgbClr val="FF0000"/>
                </a:solidFill>
              </a:rPr>
              <a:t>-section  at IP</a:t>
            </a:r>
            <a:r>
              <a:rPr lang="en-US" dirty="0" smtClean="0"/>
              <a:t>	</a:t>
            </a:r>
            <a:r>
              <a:rPr lang="en-US" i="1" dirty="0" err="1" smtClean="0">
                <a:solidFill>
                  <a:srgbClr val="000099"/>
                </a:solidFill>
                <a:latin typeface="Symbol" pitchFamily="18" charset="2"/>
              </a:rPr>
              <a:t>t</a:t>
            </a:r>
            <a:r>
              <a:rPr lang="en-US" i="1" baseline="-25000" dirty="0" err="1" smtClean="0">
                <a:solidFill>
                  <a:srgbClr val="000099"/>
                </a:solidFill>
              </a:rPr>
              <a:t>beam</a:t>
            </a:r>
            <a:r>
              <a:rPr lang="en-US" i="1" dirty="0" smtClean="0">
                <a:solidFill>
                  <a:srgbClr val="000099"/>
                </a:solidFill>
              </a:rPr>
              <a:t> &gt; </a:t>
            </a:r>
            <a:r>
              <a:rPr lang="en-US" dirty="0" smtClean="0">
                <a:solidFill>
                  <a:srgbClr val="000099"/>
                </a:solidFill>
              </a:rPr>
              <a:t>8 000 s  (from 300 s).</a:t>
            </a:r>
          </a:p>
          <a:p>
            <a:pPr lvl="1"/>
            <a:endParaRPr lang="it-IT" dirty="0" smtClean="0">
              <a:solidFill>
                <a:srgbClr val="000099"/>
              </a:solidFill>
            </a:endParaRPr>
          </a:p>
          <a:p>
            <a:r>
              <a:rPr lang="en-US" b="1" dirty="0" smtClean="0"/>
              <a:t>Beam Polarization lifetime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No depolarizing effects are present (near tunes), polarization loss in a</a:t>
            </a:r>
            <a:r>
              <a:rPr lang="en-US" dirty="0" smtClean="0"/>
              <a:t> </a:t>
            </a:r>
            <a:r>
              <a:rPr lang="en-US" i="1" dirty="0" err="1" smtClean="0">
                <a:solidFill>
                  <a:srgbClr val="000099"/>
                </a:solidFill>
                <a:latin typeface="Symbol" pitchFamily="18" charset="2"/>
              </a:rPr>
              <a:t>t</a:t>
            </a:r>
            <a:r>
              <a:rPr lang="en-US" i="1" baseline="-25000" dirty="0" err="1" smtClean="0">
                <a:solidFill>
                  <a:srgbClr val="000099"/>
                </a:solidFill>
              </a:rPr>
              <a:t>P</a:t>
            </a:r>
            <a:r>
              <a:rPr lang="en-US" dirty="0" smtClean="0">
                <a:solidFill>
                  <a:srgbClr val="000099"/>
                </a:solidFill>
              </a:rPr>
              <a:t> = 2.0 10</a:t>
            </a:r>
            <a:r>
              <a:rPr lang="en-US" baseline="30000" dirty="0" smtClean="0">
                <a:solidFill>
                  <a:srgbClr val="000099"/>
                </a:solidFill>
              </a:rPr>
              <a:t>5</a:t>
            </a:r>
            <a:r>
              <a:rPr lang="en-US" dirty="0" smtClean="0">
                <a:solidFill>
                  <a:srgbClr val="000099"/>
                </a:solidFill>
              </a:rPr>
              <a:t> s (infinite </a:t>
            </a:r>
            <a:r>
              <a:rPr lang="en-US" dirty="0" err="1" smtClean="0">
                <a:solidFill>
                  <a:srgbClr val="000099"/>
                </a:solidFill>
              </a:rPr>
              <a:t>vs</a:t>
            </a:r>
            <a:r>
              <a:rPr lang="en-US" dirty="0" smtClean="0">
                <a:solidFill>
                  <a:srgbClr val="000099"/>
                </a:solidFill>
              </a:rPr>
              <a:t> </a:t>
            </a:r>
            <a:r>
              <a:rPr lang="en-US" i="1" dirty="0" err="1" smtClean="0">
                <a:solidFill>
                  <a:srgbClr val="000099"/>
                </a:solidFill>
                <a:latin typeface="Symbol" pitchFamily="18" charset="2"/>
              </a:rPr>
              <a:t>t</a:t>
            </a:r>
            <a:r>
              <a:rPr lang="en-US" i="1" baseline="-25000" dirty="0" err="1" smtClean="0">
                <a:solidFill>
                  <a:srgbClr val="000099"/>
                </a:solidFill>
              </a:rPr>
              <a:t>beam</a:t>
            </a:r>
            <a:r>
              <a:rPr lang="en-US" dirty="0" smtClean="0">
                <a:solidFill>
                  <a:srgbClr val="000099"/>
                </a:solidFill>
              </a:rPr>
              <a:t>) </a:t>
            </a:r>
            <a:endParaRPr lang="en-US" dirty="0" smtClean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Polarization at COSY</a:t>
            </a:r>
            <a:endParaRPr lang="it-IT" sz="1200" dirty="0" smtClean="0">
              <a:solidFill>
                <a:schemeClr val="tx1"/>
              </a:solidFill>
            </a:endParaRP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r>
              <a:rPr lang="it-IT" sz="1200" dirty="0" smtClean="0">
                <a:solidFill>
                  <a:schemeClr val="tx1"/>
                </a:solidFill>
              </a:rPr>
              <a:t>G. Ciullo</a:t>
            </a:r>
          </a:p>
        </p:txBody>
      </p:sp>
      <p:sp>
        <p:nvSpPr>
          <p:cNvPr id="6" name="Segnaposto numero diapositiva 5"/>
          <p:cNvSpPr txBox="1">
            <a:spLocks/>
          </p:cNvSpPr>
          <p:nvPr/>
        </p:nvSpPr>
        <p:spPr>
          <a:xfrm>
            <a:off x="8691388" y="6605984"/>
            <a:ext cx="417116" cy="27940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AC1B16-62ED-4021-A923-C2DB90FC747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188640"/>
            <a:ext cx="7772400" cy="576064"/>
          </a:xfr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/>
          <a:p>
            <a:r>
              <a:rPr lang="en-US" dirty="0" smtClean="0"/>
              <a:t>PAX target (the filter) 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quarter" idx="10"/>
          </p:nvPr>
        </p:nvSpPr>
        <p:spPr>
          <a:xfrm>
            <a:off x="0" y="6565900"/>
            <a:ext cx="971600" cy="292100"/>
          </a:xfrm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r>
              <a:rPr lang="it-IT" sz="1200" dirty="0" smtClean="0">
                <a:solidFill>
                  <a:schemeClr val="tx1"/>
                </a:solidFill>
              </a:rPr>
              <a:t>G. Ciullo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635896" y="6525344"/>
            <a:ext cx="1794892" cy="304800"/>
          </a:xfrm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Polarization at COSY</a:t>
            </a:r>
            <a:endParaRPr lang="it-IT" sz="1200" dirty="0" smtClean="0">
              <a:solidFill>
                <a:schemeClr val="tx1"/>
              </a:solidFill>
            </a:endParaRPr>
          </a:p>
        </p:txBody>
      </p:sp>
      <p:sp>
        <p:nvSpPr>
          <p:cNvPr id="6" name="Segnaposto numero diapositiva 5"/>
          <p:cNvSpPr txBox="1">
            <a:spLocks/>
          </p:cNvSpPr>
          <p:nvPr/>
        </p:nvSpPr>
        <p:spPr>
          <a:xfrm>
            <a:off x="8691388" y="6605984"/>
            <a:ext cx="417116" cy="27940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AC1B16-62ED-4021-A923-C2DB90FC747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7" name="Inhaltsplatzhalter 9"/>
          <p:cNvSpPr txBox="1">
            <a:spLocks/>
          </p:cNvSpPr>
          <p:nvPr/>
        </p:nvSpPr>
        <p:spPr bwMode="auto">
          <a:xfrm>
            <a:off x="395536" y="980728"/>
            <a:ext cx="8497639" cy="62029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polarized target: 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 state injection - low Holding</a:t>
            </a:r>
            <a:r>
              <a:rPr kumimoji="0" lang="de-DE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field</a:t>
            </a:r>
            <a:endParaRPr kumimoji="0" lang="de-DE" sz="32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8" name="Grafik 1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20" y="1628800"/>
            <a:ext cx="4851230" cy="445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Inhaltsplatzhalter 6"/>
          <p:cNvSpPr txBox="1">
            <a:spLocks/>
          </p:cNvSpPr>
          <p:nvPr/>
        </p:nvSpPr>
        <p:spPr>
          <a:xfrm>
            <a:off x="2195736" y="1692524"/>
            <a:ext cx="6912768" cy="166446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Lucida Fax" pitchFamily="18" charset="0"/>
                <a:cs typeface="Times New Roman" pitchFamily="18" charset="0"/>
              </a:rPr>
              <a:t>Production of a polarized atomic beam by an ABS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Fax" pitchFamily="18" charset="0"/>
                <a:cs typeface="Times New Roman" pitchFamily="18" charset="0"/>
              </a:rPr>
              <a:t>Increase of the target areal density by </a:t>
            </a:r>
            <a:r>
              <a:rPr lang="de-DE" sz="2400" dirty="0" smtClean="0">
                <a:solidFill>
                  <a:srgbClr val="C00000"/>
                </a:solidFill>
                <a:latin typeface="Lucida Fax" pitchFamily="18" charset="0"/>
                <a:cs typeface="Times New Roman" pitchFamily="18" charset="0"/>
              </a:rPr>
              <a:t>a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Fax" pitchFamily="18" charset="0"/>
                <a:cs typeface="Times New Roman" pitchFamily="18" charset="0"/>
              </a:rPr>
              <a:t>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Fax" pitchFamily="18" charset="0"/>
                <a:cs typeface="Times New Roman" pitchFamily="18" charset="0"/>
              </a:rPr>
              <a:t>storage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Fax" pitchFamily="18" charset="0"/>
                <a:cs typeface="Times New Roman" pitchFamily="18" charset="0"/>
              </a:rPr>
              <a:t>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Fax" pitchFamily="18" charset="0"/>
                <a:cs typeface="Times New Roman" pitchFamily="18" charset="0"/>
              </a:rPr>
              <a:t>cell</a:t>
            </a:r>
            <a:endParaRPr kumimoji="0" lang="de-DE" sz="24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Lucida Fax" pitchFamily="18" charset="0"/>
              <a:cs typeface="Times New Roman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ucida Fax" pitchFamily="18" charset="0"/>
                <a:cs typeface="Times New Roman" pitchFamily="18" charset="0"/>
              </a:rPr>
              <a:t>Analysis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ucida Fax" pitchFamily="18" charset="0"/>
                <a:cs typeface="Times New Roman" pitchFamily="18" charset="0"/>
              </a:rPr>
              <a:t>of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ucida Fax" pitchFamily="18" charset="0"/>
                <a:cs typeface="Times New Roman" pitchFamily="18" charset="0"/>
              </a:rPr>
              <a:t> </a:t>
            </a:r>
            <a:r>
              <a:rPr lang="de-DE" sz="2400" dirty="0" smtClean="0">
                <a:solidFill>
                  <a:srgbClr val="002060"/>
                </a:solidFill>
                <a:latin typeface="Lucida Fax" pitchFamily="18" charset="0"/>
                <a:cs typeface="Times New Roman" pitchFamily="18" charset="0"/>
              </a:rPr>
              <a:t>Gas Target </a:t>
            </a:r>
            <a:r>
              <a:rPr kumimoji="0" lang="de-DE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ucida Fax" pitchFamily="18" charset="0"/>
                <a:cs typeface="Times New Roman" pitchFamily="18" charset="0"/>
              </a:rPr>
              <a:t>(TGA) </a:t>
            </a:r>
            <a:r>
              <a:rPr kumimoji="0" lang="de-DE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ucida Fax" pitchFamily="18" charset="0"/>
                <a:cs typeface="Times New Roman" pitchFamily="18" charset="0"/>
              </a:rPr>
              <a:t>and</a:t>
            </a:r>
            <a:r>
              <a:rPr kumimoji="0" lang="de-DE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ucida Fax" pitchFamily="18" charset="0"/>
                <a:cs typeface="Times New Roman" pitchFamily="18" charset="0"/>
              </a:rPr>
              <a:t> 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ucida Fax" pitchFamily="18" charset="0"/>
                <a:cs typeface="Times New Roman" pitchFamily="18" charset="0"/>
              </a:rPr>
              <a:t> </a:t>
            </a:r>
            <a:r>
              <a:rPr lang="de-DE" sz="2400" dirty="0">
                <a:solidFill>
                  <a:srgbClr val="002060"/>
                </a:solidFill>
                <a:latin typeface="Lucida Fax" pitchFamily="18" charset="0"/>
                <a:cs typeface="Times New Roman" pitchFamily="18" charset="0"/>
              </a:rPr>
              <a:t>P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ucida Fax" pitchFamily="18" charset="0"/>
                <a:cs typeface="Times New Roman" pitchFamily="18" charset="0"/>
              </a:rPr>
              <a:t>olarization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ucida Fax" pitchFamily="18" charset="0"/>
                <a:cs typeface="Times New Roman" pitchFamily="18" charset="0"/>
              </a:rPr>
              <a:t> </a:t>
            </a:r>
            <a:r>
              <a:rPr lang="de-DE" sz="2400" dirty="0" smtClean="0">
                <a:solidFill>
                  <a:srgbClr val="002060"/>
                </a:solidFill>
                <a:latin typeface="Lucida Fax" pitchFamily="18" charset="0"/>
                <a:cs typeface="Times New Roman" pitchFamily="18" charset="0"/>
              </a:rPr>
              <a:t>(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ucida Fax" pitchFamily="18" charset="0"/>
                <a:cs typeface="Times New Roman" pitchFamily="18" charset="0"/>
              </a:rPr>
              <a:t>BRP)</a:t>
            </a:r>
            <a:endParaRPr kumimoji="0" lang="de-DE" sz="4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" name="Picture 12" descr="PICT02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51776" y="3445916"/>
            <a:ext cx="3912712" cy="293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72008" y="1556792"/>
            <a:ext cx="2051720" cy="3096344"/>
          </a:xfrm>
          <a:prstGeom prst="rect">
            <a:avLst/>
          </a:prstGeom>
          <a:noFill/>
          <a:ln w="317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ctangle 10"/>
          <p:cNvSpPr/>
          <p:nvPr/>
        </p:nvSpPr>
        <p:spPr>
          <a:xfrm>
            <a:off x="72008" y="4797152"/>
            <a:ext cx="1475656" cy="1160512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ctangle 11"/>
          <p:cNvSpPr/>
          <p:nvPr/>
        </p:nvSpPr>
        <p:spPr>
          <a:xfrm>
            <a:off x="1691680" y="4797152"/>
            <a:ext cx="3312368" cy="1296144"/>
          </a:xfrm>
          <a:prstGeom prst="rect">
            <a:avLst/>
          </a:prstGeom>
          <a:noFill/>
          <a:ln w="317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899592" y="3429000"/>
            <a:ext cx="864789" cy="276999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de-DE" sz="1200" dirty="0" smtClean="0">
                <a:solidFill>
                  <a:srgbClr val="002060"/>
                </a:solidFill>
                <a:latin typeface="Lucida Fax" pitchFamily="18" charset="0"/>
                <a:cs typeface="Times New Roman" pitchFamily="18" charset="0"/>
              </a:rPr>
              <a:t>MFT </a:t>
            </a:r>
            <a:r>
              <a:rPr lang="de-DE" sz="1200" dirty="0" err="1" smtClean="0">
                <a:solidFill>
                  <a:srgbClr val="002060"/>
                </a:solidFill>
                <a:latin typeface="Lucida Fax" pitchFamily="18" charset="0"/>
                <a:cs typeface="Times New Roman" pitchFamily="18" charset="0"/>
              </a:rPr>
              <a:t>for</a:t>
            </a:r>
            <a:r>
              <a:rPr lang="de-DE" sz="1200" dirty="0" smtClean="0">
                <a:solidFill>
                  <a:srgbClr val="002060"/>
                </a:solidFill>
                <a:latin typeface="Lucida Fax" pitchFamily="18" charset="0"/>
                <a:cs typeface="Times New Roman" pitchFamily="18" charset="0"/>
              </a:rPr>
              <a:t> H</a:t>
            </a:r>
            <a:endParaRPr lang="it-IT" sz="1200" dirty="0"/>
          </a:p>
        </p:txBody>
      </p:sp>
      <p:sp>
        <p:nvSpPr>
          <p:cNvPr id="14" name="Rettangolo 13"/>
          <p:cNvSpPr/>
          <p:nvPr/>
        </p:nvSpPr>
        <p:spPr>
          <a:xfrm>
            <a:off x="3509595" y="6156012"/>
            <a:ext cx="1206421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de-DE" dirty="0" smtClean="0">
                <a:solidFill>
                  <a:srgbClr val="002060"/>
                </a:solidFill>
                <a:latin typeface="Lucida Fax" pitchFamily="18" charset="0"/>
                <a:cs typeface="Times New Roman" pitchFamily="18" charset="0"/>
              </a:rPr>
              <a:t>MFT </a:t>
            </a:r>
            <a:r>
              <a:rPr lang="de-DE" dirty="0" err="1" smtClean="0">
                <a:solidFill>
                  <a:srgbClr val="002060"/>
                </a:solidFill>
                <a:latin typeface="Lucida Fax" pitchFamily="18" charset="0"/>
                <a:cs typeface="Times New Roman" pitchFamily="18" charset="0"/>
              </a:rPr>
              <a:t>for</a:t>
            </a:r>
            <a:r>
              <a:rPr lang="de-DE" dirty="0" smtClean="0">
                <a:solidFill>
                  <a:srgbClr val="002060"/>
                </a:solidFill>
                <a:latin typeface="Lucida Fax" pitchFamily="18" charset="0"/>
                <a:cs typeface="Times New Roman" pitchFamily="18" charset="0"/>
              </a:rPr>
              <a:t> H</a:t>
            </a:r>
            <a:endParaRPr lang="it-IT" dirty="0"/>
          </a:p>
        </p:txBody>
      </p:sp>
      <p:sp>
        <p:nvSpPr>
          <p:cNvPr id="15" name="Rettangolo 14"/>
          <p:cNvSpPr/>
          <p:nvPr/>
        </p:nvSpPr>
        <p:spPr>
          <a:xfrm>
            <a:off x="2146380" y="6165304"/>
            <a:ext cx="1129476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de-DE" dirty="0" smtClean="0">
                <a:solidFill>
                  <a:srgbClr val="002060"/>
                </a:solidFill>
                <a:latin typeface="Lucida Fax" pitchFamily="18" charset="0"/>
                <a:cs typeface="Times New Roman" pitchFamily="18" charset="0"/>
              </a:rPr>
              <a:t>SFT </a:t>
            </a:r>
            <a:r>
              <a:rPr lang="de-DE" dirty="0" err="1" smtClean="0">
                <a:solidFill>
                  <a:srgbClr val="002060"/>
                </a:solidFill>
                <a:latin typeface="Lucida Fax" pitchFamily="18" charset="0"/>
                <a:cs typeface="Times New Roman" pitchFamily="18" charset="0"/>
              </a:rPr>
              <a:t>for</a:t>
            </a:r>
            <a:r>
              <a:rPr lang="de-DE" dirty="0" smtClean="0">
                <a:solidFill>
                  <a:srgbClr val="002060"/>
                </a:solidFill>
                <a:latin typeface="Lucida Fax" pitchFamily="18" charset="0"/>
                <a:cs typeface="Times New Roman" pitchFamily="18" charset="0"/>
              </a:rPr>
              <a:t> H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quarter" idx="10"/>
          </p:nvPr>
        </p:nvSpPr>
        <p:spPr>
          <a:xfrm>
            <a:off x="0" y="6565900"/>
            <a:ext cx="971600" cy="292100"/>
          </a:xfrm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r>
              <a:rPr lang="it-IT" sz="1200" dirty="0" smtClean="0">
                <a:solidFill>
                  <a:schemeClr val="tx1"/>
                </a:solidFill>
              </a:rPr>
              <a:t>G. Ciullo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635896" y="6525344"/>
            <a:ext cx="1794892" cy="304800"/>
          </a:xfrm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Polarization at COSY</a:t>
            </a:r>
            <a:endParaRPr lang="it-IT" sz="1200" dirty="0" smtClean="0">
              <a:solidFill>
                <a:schemeClr val="tx1"/>
              </a:solidFill>
            </a:endParaRPr>
          </a:p>
        </p:txBody>
      </p:sp>
      <p:sp>
        <p:nvSpPr>
          <p:cNvPr id="6" name="Segnaposto numero diapositiva 5"/>
          <p:cNvSpPr txBox="1">
            <a:spLocks/>
          </p:cNvSpPr>
          <p:nvPr/>
        </p:nvSpPr>
        <p:spPr>
          <a:xfrm>
            <a:off x="8691388" y="6605984"/>
            <a:ext cx="417116" cy="27940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AC1B16-62ED-4021-A923-C2DB90FC747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85708" y="1412776"/>
            <a:ext cx="3634008" cy="384720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Spin filtering</a:t>
            </a:r>
          </a:p>
          <a:p>
            <a:pPr algn="ctr"/>
            <a:r>
              <a:rPr lang="en-US" sz="2400" dirty="0" smtClean="0"/>
              <a:t>in transverse case, </a:t>
            </a:r>
          </a:p>
          <a:p>
            <a:pPr algn="ctr"/>
            <a:r>
              <a:rPr lang="en-US" sz="2000" dirty="0" smtClean="0"/>
              <a:t>quantization axis, defined</a:t>
            </a:r>
          </a:p>
          <a:p>
            <a:pPr algn="ctr"/>
            <a:r>
              <a:rPr lang="en-US" sz="2000" dirty="0" smtClean="0"/>
              <a:t>by the </a:t>
            </a:r>
            <a:r>
              <a:rPr lang="en-US" sz="2000" b="1" dirty="0" smtClean="0"/>
              <a:t>top</a:t>
            </a:r>
            <a:r>
              <a:rPr lang="en-US" sz="2000" dirty="0" smtClean="0"/>
              <a:t> and </a:t>
            </a:r>
            <a:r>
              <a:rPr lang="en-US" sz="2000" b="1" dirty="0" smtClean="0"/>
              <a:t>bottom </a:t>
            </a:r>
            <a:endParaRPr lang="en-US" sz="2400" b="1" dirty="0" smtClean="0"/>
          </a:p>
          <a:p>
            <a:pPr algn="ctr"/>
            <a:r>
              <a:rPr lang="en-US" sz="2400" b="1" dirty="0" smtClean="0">
                <a:solidFill>
                  <a:srgbClr val="663300"/>
                </a:solidFill>
              </a:rPr>
              <a:t>Holding field</a:t>
            </a:r>
            <a:r>
              <a:rPr lang="en-US" sz="2000" dirty="0" smtClean="0">
                <a:solidFill>
                  <a:srgbClr val="663300"/>
                </a:solidFill>
              </a:rPr>
              <a:t> </a:t>
            </a:r>
            <a:r>
              <a:rPr lang="en-US" sz="2000" dirty="0" smtClean="0"/>
              <a:t>coils.</a:t>
            </a:r>
          </a:p>
          <a:p>
            <a:pPr algn="ctr"/>
            <a:endParaRPr lang="en-US" sz="2000" dirty="0" smtClean="0"/>
          </a:p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HF +</a:t>
            </a:r>
            <a:r>
              <a:rPr lang="en-US" sz="2000" dirty="0" smtClean="0"/>
              <a:t> (Holding Field pos </a:t>
            </a:r>
            <a:r>
              <a:rPr lang="en-US" sz="2000" i="1" dirty="0" smtClean="0"/>
              <a:t>y</a:t>
            </a:r>
            <a:r>
              <a:rPr lang="en-US" sz="2000" dirty="0" smtClean="0"/>
              <a:t> )</a:t>
            </a:r>
          </a:p>
          <a:p>
            <a:pPr algn="ctr"/>
            <a:r>
              <a:rPr lang="en-US" sz="2000" dirty="0" smtClean="0"/>
              <a:t>and </a:t>
            </a:r>
          </a:p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HF –</a:t>
            </a:r>
            <a:r>
              <a:rPr lang="en-US" sz="2000" dirty="0" smtClean="0"/>
              <a:t> (Holding Field  </a:t>
            </a:r>
            <a:r>
              <a:rPr lang="en-US" sz="2000" dirty="0" err="1" smtClean="0"/>
              <a:t>neg</a:t>
            </a:r>
            <a:r>
              <a:rPr lang="en-US" sz="2000" dirty="0" smtClean="0"/>
              <a:t> </a:t>
            </a:r>
            <a:r>
              <a:rPr lang="en-US" sz="2000" i="1" dirty="0" smtClean="0"/>
              <a:t>y</a:t>
            </a:r>
            <a:r>
              <a:rPr lang="en-US" sz="2000" dirty="0" smtClean="0"/>
              <a:t> ).</a:t>
            </a:r>
          </a:p>
          <a:p>
            <a:pPr algn="ctr"/>
            <a:endParaRPr lang="en-US" sz="2000" dirty="0" smtClean="0"/>
          </a:p>
          <a:p>
            <a:pPr algn="ctr"/>
            <a:r>
              <a:rPr lang="en-US" sz="2000" dirty="0" smtClean="0"/>
              <a:t>The intensity of the field is </a:t>
            </a:r>
            <a:r>
              <a:rPr lang="en-US" sz="2400" dirty="0" smtClean="0"/>
              <a:t>10 G</a:t>
            </a:r>
            <a:r>
              <a:rPr lang="en-US" sz="2000" dirty="0" smtClean="0"/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583" y="5313402"/>
            <a:ext cx="8622873" cy="70788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Almost perfect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compensation coils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during the powering of the holding field coils:</a:t>
            </a:r>
          </a:p>
          <a:p>
            <a:pPr algn="ctr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o transverse displacement of the beam position could be detected by BPM. 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188640"/>
            <a:ext cx="7772400" cy="576064"/>
          </a:xfr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/>
          <a:p>
            <a:r>
              <a:rPr lang="en-US" dirty="0" smtClean="0"/>
              <a:t>PAX target holding fields </a:t>
            </a:r>
            <a:r>
              <a:rPr lang="en-US" i="0" dirty="0" smtClean="0"/>
              <a:t>(10 G)</a:t>
            </a:r>
            <a:endParaRPr lang="it-IT" i="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05415"/>
            <a:ext cx="5107902" cy="3927089"/>
          </a:xfrm>
          <a:prstGeom prst="rect">
            <a:avLst/>
          </a:prstGeom>
        </p:spPr>
      </p:pic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105" y="1494010"/>
            <a:ext cx="4752975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39552" y="1772816"/>
            <a:ext cx="740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Y-axis</a:t>
            </a:r>
            <a:endParaRPr lang="it-IT" b="1" dirty="0">
              <a:solidFill>
                <a:srgbClr val="00206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1115616" y="3212976"/>
            <a:ext cx="864096" cy="216024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3563888" y="3356992"/>
            <a:ext cx="720080" cy="194421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11560" y="1539750"/>
            <a:ext cx="0" cy="2880320"/>
          </a:xfrm>
          <a:prstGeom prst="straightConnector1">
            <a:avLst/>
          </a:prstGeom>
          <a:ln w="47625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/>
          <p:cNvGrpSpPr/>
          <p:nvPr/>
        </p:nvGrpSpPr>
        <p:grpSpPr>
          <a:xfrm>
            <a:off x="4499992" y="1988840"/>
            <a:ext cx="1656184" cy="936104"/>
            <a:chOff x="4499992" y="1988840"/>
            <a:chExt cx="1656184" cy="936104"/>
          </a:xfrm>
        </p:grpSpPr>
        <p:cxnSp>
          <p:nvCxnSpPr>
            <p:cNvPr id="22" name="Straight Arrow Connector 21"/>
            <p:cNvCxnSpPr/>
            <p:nvPr/>
          </p:nvCxnSpPr>
          <p:spPr>
            <a:xfrm flipH="1">
              <a:off x="4499992" y="1988840"/>
              <a:ext cx="1224136" cy="0"/>
            </a:xfrm>
            <a:prstGeom prst="straightConnector1">
              <a:avLst/>
            </a:prstGeom>
            <a:ln w="38100">
              <a:solidFill>
                <a:srgbClr val="6633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H="1" flipV="1">
              <a:off x="5724128" y="1988840"/>
              <a:ext cx="432048" cy="936104"/>
            </a:xfrm>
            <a:prstGeom prst="straightConnector1">
              <a:avLst/>
            </a:prstGeom>
            <a:ln w="38100">
              <a:solidFill>
                <a:srgbClr val="6633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4139952" y="3068960"/>
            <a:ext cx="2016224" cy="1224136"/>
            <a:chOff x="4211960" y="3068960"/>
            <a:chExt cx="2016224" cy="1224136"/>
          </a:xfrm>
        </p:grpSpPr>
        <p:cxnSp>
          <p:nvCxnSpPr>
            <p:cNvPr id="24" name="Straight Arrow Connector 23"/>
            <p:cNvCxnSpPr/>
            <p:nvPr/>
          </p:nvCxnSpPr>
          <p:spPr>
            <a:xfrm flipH="1" flipV="1">
              <a:off x="4211960" y="4292222"/>
              <a:ext cx="1368152" cy="874"/>
            </a:xfrm>
            <a:prstGeom prst="straightConnector1">
              <a:avLst/>
            </a:prstGeom>
            <a:ln w="38100">
              <a:solidFill>
                <a:srgbClr val="6633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>
              <a:off x="5580112" y="3068960"/>
              <a:ext cx="648072" cy="1224136"/>
            </a:xfrm>
            <a:prstGeom prst="straightConnector1">
              <a:avLst/>
            </a:prstGeom>
            <a:ln w="38100">
              <a:solidFill>
                <a:srgbClr val="6633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658" y="548680"/>
            <a:ext cx="9144000" cy="59766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4624"/>
            <a:ext cx="8892480" cy="504056"/>
          </a:xfr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/>
          <a:p>
            <a:r>
              <a:rPr lang="en-US" dirty="0" smtClean="0"/>
              <a:t>Performance of the target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quarter" idx="10"/>
          </p:nvPr>
        </p:nvSpPr>
        <p:spPr>
          <a:xfrm>
            <a:off x="0" y="6565900"/>
            <a:ext cx="971600" cy="292100"/>
          </a:xfrm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r>
              <a:rPr lang="it-IT" sz="1200" dirty="0" smtClean="0">
                <a:solidFill>
                  <a:schemeClr val="tx1"/>
                </a:solidFill>
              </a:rPr>
              <a:t>G. Ciullo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635896" y="6525344"/>
            <a:ext cx="1794892" cy="304800"/>
          </a:xfrm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Polarization at COSY</a:t>
            </a:r>
            <a:endParaRPr lang="it-IT" sz="1200" dirty="0" smtClean="0">
              <a:solidFill>
                <a:schemeClr val="tx1"/>
              </a:solidFill>
            </a:endParaRPr>
          </a:p>
        </p:txBody>
      </p:sp>
      <p:sp>
        <p:nvSpPr>
          <p:cNvPr id="6" name="Segnaposto numero diapositiva 5"/>
          <p:cNvSpPr txBox="1">
            <a:spLocks/>
          </p:cNvSpPr>
          <p:nvPr/>
        </p:nvSpPr>
        <p:spPr>
          <a:xfrm>
            <a:off x="8691388" y="6605984"/>
            <a:ext cx="417116" cy="27940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AC1B16-62ED-4021-A923-C2DB90FC747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777" y="764704"/>
            <a:ext cx="3744416" cy="2598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188640"/>
            <a:ext cx="8496944" cy="576064"/>
          </a:xfr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/>
          <a:p>
            <a:r>
              <a:rPr lang="en-US" dirty="0" smtClean="0"/>
              <a:t>beam polarization measurements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quarter" idx="10"/>
          </p:nvPr>
        </p:nvSpPr>
        <p:spPr>
          <a:xfrm>
            <a:off x="0" y="6565900"/>
            <a:ext cx="971600" cy="292100"/>
          </a:xfrm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r>
              <a:rPr lang="it-IT" sz="1200" dirty="0" smtClean="0">
                <a:solidFill>
                  <a:schemeClr val="tx1"/>
                </a:solidFill>
              </a:rPr>
              <a:t>G. Ciullo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635896" y="6525344"/>
            <a:ext cx="1794892" cy="304800"/>
          </a:xfrm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Polarization at COSY</a:t>
            </a:r>
            <a:endParaRPr lang="it-IT" sz="1200" dirty="0" smtClean="0">
              <a:solidFill>
                <a:schemeClr val="tx1"/>
              </a:solidFill>
            </a:endParaRPr>
          </a:p>
        </p:txBody>
      </p:sp>
      <p:sp>
        <p:nvSpPr>
          <p:cNvPr id="6" name="Segnaposto numero diapositiva 5"/>
          <p:cNvSpPr txBox="1">
            <a:spLocks/>
          </p:cNvSpPr>
          <p:nvPr/>
        </p:nvSpPr>
        <p:spPr>
          <a:xfrm>
            <a:off x="8691388" y="6605984"/>
            <a:ext cx="417116" cy="27940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AC1B16-62ED-4021-A923-C2DB90FC747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graphicFrame>
        <p:nvGraphicFramePr>
          <p:cNvPr id="3891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0039207"/>
              </p:ext>
            </p:extLst>
          </p:nvPr>
        </p:nvGraphicFramePr>
        <p:xfrm>
          <a:off x="4499992" y="1628800"/>
          <a:ext cx="4244975" cy="630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00" name="Equazione" r:id="rId4" imgW="2654280" imgH="393480" progId="Equation.3">
                  <p:embed/>
                </p:oleObj>
              </mc:Choice>
              <mc:Fallback>
                <p:oleObj name="Equazione" r:id="rId4" imgW="2654280" imgH="39348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9992" y="1628800"/>
                        <a:ext cx="4244975" cy="630237"/>
                      </a:xfrm>
                      <a:prstGeom prst="rect">
                        <a:avLst/>
                      </a:prstGeom>
                      <a:solidFill>
                        <a:srgbClr val="FFFF00">
                          <a:alpha val="50000"/>
                        </a:srgbClr>
                      </a:solidFill>
                      <a:ln w="38100">
                        <a:solidFill>
                          <a:srgbClr val="000099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3851920" y="1052736"/>
            <a:ext cx="3360407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>
            <a:spAutoFit/>
          </a:bodyPr>
          <a:lstStyle/>
          <a:p>
            <a:r>
              <a:rPr lang="en-US" dirty="0" smtClean="0"/>
              <a:t>Number of recorded counts (</a:t>
            </a:r>
            <a:r>
              <a:rPr lang="en-US" dirty="0" err="1" smtClean="0"/>
              <a:t>Yeld</a:t>
            </a:r>
            <a:r>
              <a:rPr lang="en-US" dirty="0" smtClean="0"/>
              <a:t>)</a:t>
            </a:r>
            <a:endParaRPr lang="it-IT" dirty="0"/>
          </a:p>
        </p:txBody>
      </p:sp>
      <p:graphicFrame>
        <p:nvGraphicFramePr>
          <p:cNvPr id="3891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2223291"/>
              </p:ext>
            </p:extLst>
          </p:nvPr>
        </p:nvGraphicFramePr>
        <p:xfrm>
          <a:off x="4499992" y="2420888"/>
          <a:ext cx="3859213" cy="630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01" name="Equation" r:id="rId6" imgW="2412720" imgH="393480" progId="Equation.3">
                  <p:embed/>
                </p:oleObj>
              </mc:Choice>
              <mc:Fallback>
                <p:oleObj name="Equation" r:id="rId6" imgW="2412720" imgH="39348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9992" y="2420888"/>
                        <a:ext cx="3859213" cy="630238"/>
                      </a:xfrm>
                      <a:prstGeom prst="rect">
                        <a:avLst/>
                      </a:prstGeom>
                      <a:solidFill>
                        <a:srgbClr val="FFFF00">
                          <a:alpha val="50000"/>
                        </a:srgbClr>
                      </a:solidFill>
                      <a:ln w="38100">
                        <a:solidFill>
                          <a:srgbClr val="000099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251520" y="3140968"/>
            <a:ext cx="7772577" cy="64633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>
            <a:spAutoFit/>
          </a:bodyPr>
          <a:lstStyle/>
          <a:p>
            <a:r>
              <a:rPr lang="en-US" dirty="0" smtClean="0"/>
              <a:t>With Beam polarization (spin flippers) pointing up and down we have four Yield :</a:t>
            </a:r>
          </a:p>
          <a:p>
            <a:endParaRPr lang="it-IT" dirty="0"/>
          </a:p>
        </p:txBody>
      </p:sp>
      <p:graphicFrame>
        <p:nvGraphicFramePr>
          <p:cNvPr id="3891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0108064"/>
              </p:ext>
            </p:extLst>
          </p:nvPr>
        </p:nvGraphicFramePr>
        <p:xfrm>
          <a:off x="2576513" y="3717925"/>
          <a:ext cx="4203700" cy="773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02" name="Equation" r:id="rId8" imgW="2628720" imgH="482400" progId="Equation.3">
                  <p:embed/>
                </p:oleObj>
              </mc:Choice>
              <mc:Fallback>
                <p:oleObj name="Equation" r:id="rId8" imgW="2628720" imgH="4824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6513" y="3717925"/>
                        <a:ext cx="4203700" cy="773113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lumMod val="5000"/>
                              <a:lumOff val="95000"/>
                              <a:alpha val="50000"/>
                            </a:schemeClr>
                          </a:gs>
                          <a:gs pos="74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83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100000">
                            <a:schemeClr val="accent1">
                              <a:lumMod val="30000"/>
                              <a:lumOff val="70000"/>
                            </a:schemeClr>
                          </a:gs>
                        </a:gsLst>
                        <a:lin ang="5400000" scaled="1"/>
                      </a:gradFill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323528" y="4553273"/>
            <a:ext cx="1940659" cy="64633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>
            <a:spAutoFit/>
          </a:bodyPr>
          <a:lstStyle/>
          <a:p>
            <a:r>
              <a:rPr lang="en-US" dirty="0" smtClean="0"/>
              <a:t>Defining the ratio: </a:t>
            </a:r>
          </a:p>
          <a:p>
            <a:endParaRPr lang="it-IT" dirty="0"/>
          </a:p>
        </p:txBody>
      </p:sp>
      <p:graphicFrame>
        <p:nvGraphicFramePr>
          <p:cNvPr id="3891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0183373"/>
              </p:ext>
            </p:extLst>
          </p:nvPr>
        </p:nvGraphicFramePr>
        <p:xfrm>
          <a:off x="2470795" y="4660801"/>
          <a:ext cx="2762250" cy="814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03" name="Equation" r:id="rId10" imgW="1726920" imgH="507960" progId="Equation.3">
                  <p:embed/>
                </p:oleObj>
              </mc:Choice>
              <mc:Fallback>
                <p:oleObj name="Equation" r:id="rId10" imgW="1726920" imgH="50796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795" y="4660801"/>
                        <a:ext cx="2762250" cy="814387"/>
                      </a:xfrm>
                      <a:prstGeom prst="rect">
                        <a:avLst/>
                      </a:prstGeom>
                      <a:solidFill>
                        <a:srgbClr val="FFFF00">
                          <a:alpha val="50000"/>
                        </a:srgbClr>
                      </a:solidFill>
                      <a:ln w="38100">
                        <a:solidFill>
                          <a:srgbClr val="000099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1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2162586"/>
              </p:ext>
            </p:extLst>
          </p:nvPr>
        </p:nvGraphicFramePr>
        <p:xfrm>
          <a:off x="3128963" y="5734050"/>
          <a:ext cx="1200150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04" name="Equazione" r:id="rId12" imgW="749160" imgH="393480" progId="Equation.3">
                  <p:embed/>
                </p:oleObj>
              </mc:Choice>
              <mc:Fallback>
                <p:oleObj name="Equazione" r:id="rId12" imgW="749160" imgH="39348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8963" y="5734050"/>
                        <a:ext cx="1200150" cy="631825"/>
                      </a:xfrm>
                      <a:prstGeom prst="rect">
                        <a:avLst/>
                      </a:prstGeom>
                      <a:solidFill>
                        <a:srgbClr val="FFFF00">
                          <a:alpha val="50000"/>
                        </a:srgbClr>
                      </a:solidFill>
                      <a:ln w="38100">
                        <a:solidFill>
                          <a:srgbClr val="000099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683568" y="5733256"/>
            <a:ext cx="1985865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r>
              <a:rPr lang="en-US" i="1" dirty="0" smtClean="0"/>
              <a:t>Cross-ratio method</a:t>
            </a:r>
            <a:endParaRPr lang="it-IT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5004048" y="5918752"/>
            <a:ext cx="230101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i="1" dirty="0" smtClean="0"/>
              <a:t>A</a:t>
            </a:r>
            <a:r>
              <a:rPr lang="en-US" i="1" baseline="-25000" dirty="0" smtClean="0"/>
              <a:t>y</a:t>
            </a:r>
            <a:r>
              <a:rPr lang="en-US" dirty="0" smtClean="0"/>
              <a:t> known at 49.3 MeV</a:t>
            </a:r>
            <a:endParaRPr lang="it-IT" i="1" dirty="0"/>
          </a:p>
        </p:txBody>
      </p:sp>
      <p:pic>
        <p:nvPicPr>
          <p:cNvPr id="38919" name="Picture 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95536" y="980728"/>
            <a:ext cx="257175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7142" y="129132"/>
            <a:ext cx="7772400" cy="576064"/>
          </a:xfr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/>
          <a:p>
            <a:r>
              <a:rPr lang="en-US" dirty="0" smtClean="0"/>
              <a:t>Measured polarization build-up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quarter" idx="10"/>
          </p:nvPr>
        </p:nvSpPr>
        <p:spPr>
          <a:xfrm>
            <a:off x="0" y="6565900"/>
            <a:ext cx="971600" cy="292100"/>
          </a:xfrm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r>
              <a:rPr lang="it-IT" sz="1200" dirty="0" smtClean="0">
                <a:solidFill>
                  <a:schemeClr val="tx1"/>
                </a:solidFill>
              </a:rPr>
              <a:t>G. Ciullo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2123728" y="4595661"/>
            <a:ext cx="1794892" cy="304800"/>
          </a:xfrm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Polarization at COSY</a:t>
            </a:r>
            <a:endParaRPr lang="it-IT" sz="1200" dirty="0" smtClean="0">
              <a:solidFill>
                <a:schemeClr val="tx1"/>
              </a:solidFill>
            </a:endParaRPr>
          </a:p>
        </p:txBody>
      </p:sp>
      <p:sp>
        <p:nvSpPr>
          <p:cNvPr id="6" name="Segnaposto numero diapositiva 5"/>
          <p:cNvSpPr txBox="1">
            <a:spLocks/>
          </p:cNvSpPr>
          <p:nvPr/>
        </p:nvSpPr>
        <p:spPr>
          <a:xfrm>
            <a:off x="8691388" y="6605984"/>
            <a:ext cx="417116" cy="27940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AC1B16-62ED-4021-A923-C2DB90FC747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7" name="Immagine 8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6740" y="870966"/>
            <a:ext cx="4752528" cy="4392488"/>
          </a:xfrm>
          <a:prstGeom prst="rect">
            <a:avLst/>
          </a:prstGeom>
          <a:ln w="38100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108246" y="961856"/>
            <a:ext cx="3482492" cy="120032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r>
              <a:rPr lang="en-US" dirty="0" smtClean="0"/>
              <a:t>Beam polarization obtained</a:t>
            </a:r>
          </a:p>
          <a:p>
            <a:r>
              <a:rPr lang="en-US" dirty="0" smtClean="0"/>
              <a:t>From spin-filtering cycles </a:t>
            </a:r>
          </a:p>
          <a:p>
            <a:r>
              <a:rPr lang="en-US" dirty="0" smtClean="0"/>
              <a:t>Of different length and for the  two</a:t>
            </a:r>
          </a:p>
          <a:p>
            <a:r>
              <a:rPr lang="en-US" dirty="0"/>
              <a:t>t</a:t>
            </a:r>
            <a:r>
              <a:rPr lang="en-US" dirty="0" smtClean="0"/>
              <a:t>arget spin orientation.</a:t>
            </a:r>
            <a:endParaRPr lang="it-IT" dirty="0"/>
          </a:p>
        </p:txBody>
      </p:sp>
      <p:sp>
        <p:nvSpPr>
          <p:cNvPr id="9" name="TextBox 8"/>
          <p:cNvSpPr txBox="1"/>
          <p:nvPr/>
        </p:nvSpPr>
        <p:spPr>
          <a:xfrm>
            <a:off x="5220072" y="2377305"/>
            <a:ext cx="3370666" cy="175432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r>
              <a:rPr lang="en-US" dirty="0" smtClean="0"/>
              <a:t>The HF+ (Holding field in up</a:t>
            </a:r>
          </a:p>
          <a:p>
            <a:r>
              <a:rPr lang="en-US" dirty="0" smtClean="0"/>
              <a:t>Direction) induces e positive </a:t>
            </a:r>
          </a:p>
          <a:p>
            <a:r>
              <a:rPr lang="en-US" dirty="0"/>
              <a:t>p</a:t>
            </a:r>
            <a:r>
              <a:rPr lang="en-US" dirty="0" smtClean="0"/>
              <a:t>olarization build-up in the stored</a:t>
            </a:r>
          </a:p>
          <a:p>
            <a:r>
              <a:rPr lang="en-US" dirty="0"/>
              <a:t>b</a:t>
            </a:r>
            <a:r>
              <a:rPr lang="en-US" dirty="0" smtClean="0"/>
              <a:t>eam and </a:t>
            </a:r>
            <a:r>
              <a:rPr lang="en-US" dirty="0" err="1" smtClean="0"/>
              <a:t>viceversa</a:t>
            </a:r>
            <a:r>
              <a:rPr lang="en-US" dirty="0" smtClean="0"/>
              <a:t> (due to the</a:t>
            </a:r>
          </a:p>
          <a:p>
            <a:r>
              <a:rPr lang="en-US" dirty="0" smtClean="0"/>
              <a:t>negative value of  effective spin</a:t>
            </a:r>
          </a:p>
          <a:p>
            <a:r>
              <a:rPr lang="en-US" dirty="0" err="1"/>
              <a:t>d</a:t>
            </a:r>
            <a:r>
              <a:rPr lang="en-US" dirty="0" err="1" smtClean="0"/>
              <a:t>ipendent</a:t>
            </a:r>
            <a:r>
              <a:rPr lang="en-US" dirty="0" smtClean="0"/>
              <a:t> cross section.</a:t>
            </a:r>
            <a:endParaRPr lang="it-IT" dirty="0"/>
          </a:p>
        </p:txBody>
      </p:sp>
      <p:sp>
        <p:nvSpPr>
          <p:cNvPr id="10" name="TextBox 9"/>
          <p:cNvSpPr txBox="1"/>
          <p:nvPr/>
        </p:nvSpPr>
        <p:spPr>
          <a:xfrm>
            <a:off x="5369959" y="4254130"/>
            <a:ext cx="3318601" cy="64633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r>
              <a:rPr lang="en-US" dirty="0" smtClean="0"/>
              <a:t>The linear fit allow to provide for </a:t>
            </a:r>
          </a:p>
          <a:p>
            <a:r>
              <a:rPr lang="en-US" dirty="0" smtClean="0"/>
              <a:t>The build-up:</a:t>
            </a:r>
            <a:endParaRPr lang="it-IT" dirty="0"/>
          </a:p>
        </p:txBody>
      </p:sp>
      <p:graphicFrame>
        <p:nvGraphicFramePr>
          <p:cNvPr id="32769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6745322"/>
              </p:ext>
            </p:extLst>
          </p:nvPr>
        </p:nvGraphicFramePr>
        <p:xfrm>
          <a:off x="1275752" y="5700415"/>
          <a:ext cx="3490843" cy="896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067" name="Equation" r:id="rId4" imgW="1536480" imgH="393480" progId="Equation.3">
                  <p:embed/>
                </p:oleObj>
              </mc:Choice>
              <mc:Fallback>
                <p:oleObj name="Equation" r:id="rId4" imgW="1536480" imgH="393480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5752" y="5700415"/>
                        <a:ext cx="3490843" cy="896937"/>
                      </a:xfrm>
                      <a:prstGeom prst="rect">
                        <a:avLst/>
                      </a:prstGeom>
                      <a:solidFill>
                        <a:srgbClr val="FFFF00">
                          <a:alpha val="50000"/>
                        </a:srgbClr>
                      </a:solidFill>
                      <a:ln w="38100">
                        <a:solidFill>
                          <a:srgbClr val="000099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9"/>
          <p:cNvSpPr txBox="1"/>
          <p:nvPr/>
        </p:nvSpPr>
        <p:spPr>
          <a:xfrm>
            <a:off x="180599" y="5229200"/>
            <a:ext cx="3886257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r>
              <a:rPr lang="en-US" dirty="0" smtClean="0"/>
              <a:t>W. </a:t>
            </a:r>
            <a:r>
              <a:rPr lang="en-US" dirty="0" err="1" smtClean="0"/>
              <a:t>Augustyniak</a:t>
            </a:r>
            <a:r>
              <a:rPr lang="en-US" dirty="0" smtClean="0"/>
              <a:t> et al. PLB 718 (2012) 64</a:t>
            </a:r>
            <a:endParaRPr lang="it-IT" dirty="0"/>
          </a:p>
        </p:txBody>
      </p:sp>
      <p:graphicFrame>
        <p:nvGraphicFramePr>
          <p:cNvPr id="1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3013178"/>
              </p:ext>
            </p:extLst>
          </p:nvPr>
        </p:nvGraphicFramePr>
        <p:xfrm>
          <a:off x="6485513" y="5650557"/>
          <a:ext cx="2414433" cy="8730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068" name="Equation" r:id="rId6" imgW="1079280" imgH="431640" progId="Equation.3">
                  <p:embed/>
                </p:oleObj>
              </mc:Choice>
              <mc:Fallback>
                <p:oleObj name="Equation" r:id="rId6" imgW="107928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85513" y="5650557"/>
                        <a:ext cx="2414433" cy="873047"/>
                      </a:xfrm>
                      <a:prstGeom prst="rect">
                        <a:avLst/>
                      </a:prstGeom>
                      <a:solidFill>
                        <a:srgbClr val="00FF00">
                          <a:alpha val="30000"/>
                        </a:srgbClr>
                      </a:solidFill>
                      <a:ln w="38100">
                        <a:solidFill>
                          <a:srgbClr val="FFFF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5584395"/>
              </p:ext>
            </p:extLst>
          </p:nvPr>
        </p:nvGraphicFramePr>
        <p:xfrm>
          <a:off x="5203800" y="5677842"/>
          <a:ext cx="976901" cy="8315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069" name="Equation" r:id="rId8" imgW="571320" imgH="431640" progId="Equation.3">
                  <p:embed/>
                </p:oleObj>
              </mc:Choice>
              <mc:Fallback>
                <p:oleObj name="Equation" r:id="rId8" imgW="57132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03800" y="5677842"/>
                        <a:ext cx="976901" cy="831502"/>
                      </a:xfrm>
                      <a:prstGeom prst="rect">
                        <a:avLst/>
                      </a:prstGeom>
                      <a:solidFill>
                        <a:srgbClr val="00FF00">
                          <a:alpha val="30000"/>
                        </a:srgbClr>
                      </a:solidFill>
                      <a:ln w="31750">
                        <a:solidFill>
                          <a:srgbClr val="FFFF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quarter" idx="10"/>
          </p:nvPr>
        </p:nvSpPr>
        <p:spPr>
          <a:xfrm>
            <a:off x="0" y="6565900"/>
            <a:ext cx="971600" cy="292100"/>
          </a:xfrm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r>
              <a:rPr lang="it-IT" sz="1200" dirty="0" smtClean="0">
                <a:solidFill>
                  <a:schemeClr val="tx1"/>
                </a:solidFill>
              </a:rPr>
              <a:t>G. Ciullo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635896" y="6525344"/>
            <a:ext cx="1794892" cy="304800"/>
          </a:xfrm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Polarization at COSY</a:t>
            </a:r>
            <a:endParaRPr lang="it-IT" sz="1200" dirty="0" smtClean="0">
              <a:solidFill>
                <a:schemeClr val="tx1"/>
              </a:solidFill>
            </a:endParaRPr>
          </a:p>
        </p:txBody>
      </p:sp>
      <p:sp>
        <p:nvSpPr>
          <p:cNvPr id="6" name="Segnaposto numero diapositiva 5"/>
          <p:cNvSpPr txBox="1">
            <a:spLocks/>
          </p:cNvSpPr>
          <p:nvPr/>
        </p:nvSpPr>
        <p:spPr>
          <a:xfrm>
            <a:off x="8691388" y="6605984"/>
            <a:ext cx="417116" cy="27940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AC1B16-62ED-4021-A923-C2DB90FC747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24128" y="7410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36886" y="863136"/>
            <a:ext cx="5089926" cy="64807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i="1" noProof="0" dirty="0" smtClean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Target areal density</a:t>
            </a:r>
            <a:r>
              <a:rPr lang="it-IT" sz="4400" i="1" dirty="0" smtClean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:</a:t>
            </a:r>
            <a:endParaRPr kumimoji="0" lang="it-IT" sz="4400" b="0" i="1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60032" y="1052736"/>
            <a:ext cx="4211960" cy="461665"/>
          </a:xfrm>
          <a:prstGeom prst="rect">
            <a:avLst/>
          </a:prstGeom>
          <a:solidFill>
            <a:srgbClr val="FFFF00">
              <a:alpha val="50000"/>
            </a:srgbClr>
          </a:solidFill>
          <a:ln w="41275">
            <a:solidFill>
              <a:srgbClr val="008000">
                <a:alpha val="95000"/>
              </a:srgb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400" i="1" baseline="-25000" dirty="0" err="1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400" i="1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(5.5 </a:t>
            </a:r>
            <a:r>
              <a:rPr lang="en-US" sz="2400" u="sng" dirty="0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0.2) · 10</a:t>
            </a:r>
            <a:r>
              <a:rPr lang="en-US" sz="2400" baseline="30000" dirty="0" smtClean="0">
                <a:latin typeface="Times New Roman" pitchFamily="18" charset="0"/>
                <a:cs typeface="Times New Roman" pitchFamily="18" charset="0"/>
              </a:rPr>
              <a:t>13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atoms cm</a:t>
            </a:r>
            <a:r>
              <a:rPr lang="en-US" sz="2400" baseline="30000" dirty="0" smtClean="0">
                <a:latin typeface="Times New Roman" pitchFamily="18" charset="0"/>
                <a:cs typeface="Times New Roman" pitchFamily="18" charset="0"/>
              </a:rPr>
              <a:t>-2</a:t>
            </a:r>
            <a:endParaRPr lang="it-IT" sz="2000" u="sng" dirty="0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36886" y="1738534"/>
            <a:ext cx="5184576" cy="64807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i="1" noProof="0" dirty="0" smtClean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Revolution frequency:</a:t>
            </a:r>
            <a:endParaRPr kumimoji="0" lang="it-IT" sz="4400" b="0" i="1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57142" y="1900051"/>
            <a:ext cx="2145139" cy="461665"/>
          </a:xfrm>
          <a:prstGeom prst="rect">
            <a:avLst/>
          </a:prstGeom>
          <a:solidFill>
            <a:srgbClr val="FFFF00">
              <a:alpha val="50000"/>
            </a:srgbClr>
          </a:solidFill>
          <a:ln w="38100">
            <a:solidFill>
              <a:srgbClr val="008000">
                <a:alpha val="50000"/>
              </a:srgbClr>
            </a:solidFill>
          </a:ln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f =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510 032  Hz</a:t>
            </a:r>
            <a:endParaRPr lang="it-IT" sz="2000" u="sng" dirty="0"/>
          </a:p>
        </p:txBody>
      </p:sp>
      <p:sp>
        <p:nvSpPr>
          <p:cNvPr id="22" name="TextBox 21"/>
          <p:cNvSpPr txBox="1"/>
          <p:nvPr/>
        </p:nvSpPr>
        <p:spPr>
          <a:xfrm>
            <a:off x="862419" y="3198167"/>
            <a:ext cx="7204857" cy="46166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Measured effective spin dependent cross section from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it-IT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096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8543217"/>
              </p:ext>
            </p:extLst>
          </p:nvPr>
        </p:nvGraphicFramePr>
        <p:xfrm>
          <a:off x="107504" y="5445224"/>
          <a:ext cx="4940300" cy="102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158" name="Equazione" r:id="rId3" imgW="2070000" imgH="431640" progId="Equation.3">
                  <p:embed/>
                </p:oleObj>
              </mc:Choice>
              <mc:Fallback>
                <p:oleObj name="Equazione" r:id="rId3" imgW="2070000" imgH="4316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04" y="5445224"/>
                        <a:ext cx="4940300" cy="1028700"/>
                      </a:xfrm>
                      <a:prstGeom prst="rect">
                        <a:avLst/>
                      </a:prstGeom>
                      <a:solidFill>
                        <a:srgbClr val="00FF00">
                          <a:alpha val="30000"/>
                        </a:srgbClr>
                      </a:solidFill>
                      <a:ln w="38100">
                        <a:solidFill>
                          <a:srgbClr val="FFFF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0305693"/>
              </p:ext>
            </p:extLst>
          </p:nvPr>
        </p:nvGraphicFramePr>
        <p:xfrm>
          <a:off x="4330700" y="4030663"/>
          <a:ext cx="4549775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159" name="Equazione" r:id="rId5" imgW="2844720" imgH="495000" progId="Equation.3">
                  <p:embed/>
                </p:oleObj>
              </mc:Choice>
              <mc:Fallback>
                <p:oleObj name="Equazione" r:id="rId5" imgW="2844720" imgH="4950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30700" y="4030663"/>
                        <a:ext cx="4549775" cy="792162"/>
                      </a:xfrm>
                      <a:prstGeom prst="rect">
                        <a:avLst/>
                      </a:prstGeom>
                      <a:solidFill>
                        <a:srgbClr val="00FFFF">
                          <a:alpha val="30000"/>
                        </a:srgbClr>
                      </a:solidFill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5718668"/>
              </p:ext>
            </p:extLst>
          </p:nvPr>
        </p:nvGraphicFramePr>
        <p:xfrm>
          <a:off x="6156176" y="5517232"/>
          <a:ext cx="1727200" cy="9242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160" name="Equazione" r:id="rId7" imgW="723600" imgH="406080" progId="Equation.3">
                  <p:embed/>
                </p:oleObj>
              </mc:Choice>
              <mc:Fallback>
                <p:oleObj name="Equazione" r:id="rId7" imgW="723600" imgH="40608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6176" y="5517232"/>
                        <a:ext cx="1727200" cy="924273"/>
                      </a:xfrm>
                      <a:prstGeom prst="rect">
                        <a:avLst/>
                      </a:prstGeom>
                      <a:solidFill>
                        <a:srgbClr val="00FFFF">
                          <a:alpha val="30000"/>
                        </a:srgbClr>
                      </a:solidFill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403149" y="101401"/>
            <a:ext cx="4547956" cy="648072"/>
          </a:xfr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/>
          <a:p>
            <a:r>
              <a:rPr lang="en-US" dirty="0" smtClean="0"/>
              <a:t>Target Polarization</a:t>
            </a:r>
            <a:endParaRPr lang="it-IT" dirty="0"/>
          </a:p>
        </p:txBody>
      </p:sp>
      <p:sp>
        <p:nvSpPr>
          <p:cNvPr id="16" name="TextBox 18"/>
          <p:cNvSpPr txBox="1"/>
          <p:nvPr/>
        </p:nvSpPr>
        <p:spPr>
          <a:xfrm>
            <a:off x="5014888" y="303039"/>
            <a:ext cx="2173993" cy="461665"/>
          </a:xfrm>
          <a:prstGeom prst="rect">
            <a:avLst/>
          </a:prstGeom>
          <a:solidFill>
            <a:srgbClr val="FFFF00">
              <a:alpha val="50000"/>
            </a:srgbClr>
          </a:solidFill>
          <a:ln w="38100">
            <a:solidFill>
              <a:srgbClr val="008000">
                <a:alpha val="50000"/>
              </a:srgbClr>
            </a:solidFill>
          </a:ln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Q =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0.73 </a:t>
            </a:r>
            <a:r>
              <a:rPr lang="en-US" sz="24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0.05</a:t>
            </a:r>
            <a:endParaRPr lang="it-IT" sz="2000" u="sng" dirty="0"/>
          </a:p>
        </p:txBody>
      </p:sp>
      <p:sp>
        <p:nvSpPr>
          <p:cNvPr id="18" name="Rectangle 12"/>
          <p:cNvSpPr/>
          <p:nvPr/>
        </p:nvSpPr>
        <p:spPr>
          <a:xfrm>
            <a:off x="5392504" y="2620131"/>
            <a:ext cx="3147015" cy="461665"/>
          </a:xfrm>
          <a:prstGeom prst="rect">
            <a:avLst/>
          </a:prstGeom>
          <a:solidFill>
            <a:srgbClr val="FFFF00">
              <a:alpha val="50000"/>
            </a:srgbClr>
          </a:solidFill>
          <a:ln w="38100"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r>
              <a:rPr lang="en-US" sz="2400" i="1" dirty="0" err="1" smtClean="0">
                <a:latin typeface="Symbol" pitchFamily="18" charset="2"/>
              </a:rPr>
              <a:t>Q</a:t>
            </a:r>
            <a:r>
              <a:rPr lang="en-US" sz="2400" i="1" baseline="-25000" dirty="0" err="1" smtClean="0">
                <a:latin typeface="Times New Roman" pitchFamily="18" charset="0"/>
                <a:cs typeface="Times New Roman" pitchFamily="18" charset="0"/>
              </a:rPr>
              <a:t>acc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6.15 </a:t>
            </a:r>
            <a:r>
              <a:rPr lang="en-US" sz="2400" u="sng" dirty="0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0.17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mrad</a:t>
            </a:r>
            <a:r>
              <a:rPr lang="en-US" sz="2400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it-IT" sz="2400" dirty="0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154695" y="2438533"/>
            <a:ext cx="5184576" cy="64807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i="1" noProof="0" dirty="0" smtClean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Acceptance </a:t>
            </a:r>
            <a:r>
              <a:rPr lang="en-US" sz="4400" i="1" dirty="0" smtClean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at the IP </a:t>
            </a:r>
            <a:r>
              <a:rPr lang="en-US" sz="4400" i="1" noProof="0" dirty="0" smtClean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:</a:t>
            </a:r>
            <a:endParaRPr kumimoji="0" lang="it-IT" sz="4400" b="0" i="1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2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0826117"/>
              </p:ext>
            </p:extLst>
          </p:nvPr>
        </p:nvGraphicFramePr>
        <p:xfrm>
          <a:off x="505520" y="3933056"/>
          <a:ext cx="2414433" cy="8730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161" name="Equation" r:id="rId9" imgW="1079280" imgH="431640" progId="Equation.3">
                  <p:embed/>
                </p:oleObj>
              </mc:Choice>
              <mc:Fallback>
                <p:oleObj name="Equation" r:id="rId9" imgW="107928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5520" y="3933056"/>
                        <a:ext cx="2414433" cy="873047"/>
                      </a:xfrm>
                      <a:prstGeom prst="rect">
                        <a:avLst/>
                      </a:prstGeom>
                      <a:solidFill>
                        <a:srgbClr val="00FF00">
                          <a:alpha val="30000"/>
                        </a:srgbClr>
                      </a:solidFill>
                      <a:ln w="38100">
                        <a:solidFill>
                          <a:srgbClr val="FFFF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44624"/>
            <a:ext cx="8064896" cy="720080"/>
          </a:xfr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/>
          <a:p>
            <a:pPr algn="l"/>
            <a:r>
              <a:rPr lang="en-US" dirty="0" smtClean="0"/>
              <a:t>Spin filtering on p well understood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quarter" idx="10"/>
          </p:nvPr>
        </p:nvSpPr>
        <p:spPr>
          <a:xfrm>
            <a:off x="0" y="6565900"/>
            <a:ext cx="971600" cy="292100"/>
          </a:xfrm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r>
              <a:rPr lang="it-IT" sz="1200" dirty="0" smtClean="0">
                <a:solidFill>
                  <a:schemeClr val="tx1"/>
                </a:solidFill>
              </a:rPr>
              <a:t>G. Ciullo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635896" y="6525344"/>
            <a:ext cx="1794892" cy="304800"/>
          </a:xfrm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Polarization at COSY</a:t>
            </a:r>
            <a:endParaRPr lang="it-IT" sz="1200" dirty="0" smtClean="0">
              <a:solidFill>
                <a:schemeClr val="tx1"/>
              </a:solidFill>
            </a:endParaRPr>
          </a:p>
        </p:txBody>
      </p:sp>
      <p:sp>
        <p:nvSpPr>
          <p:cNvPr id="6" name="Segnaposto numero diapositiva 5"/>
          <p:cNvSpPr txBox="1">
            <a:spLocks/>
          </p:cNvSpPr>
          <p:nvPr/>
        </p:nvSpPr>
        <p:spPr>
          <a:xfrm>
            <a:off x="8691388" y="6605984"/>
            <a:ext cx="417116" cy="27940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AC1B16-62ED-4021-A923-C2DB90FC747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16" name="Grafik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258" y="908720"/>
            <a:ext cx="6406950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Ogget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8917941"/>
              </p:ext>
            </p:extLst>
          </p:nvPr>
        </p:nvGraphicFramePr>
        <p:xfrm>
          <a:off x="6483350" y="1528763"/>
          <a:ext cx="2263775" cy="722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35" name="Equazione" r:id="rId4" imgW="609480" imgH="215640" progId="Equation.3">
                  <p:embed/>
                </p:oleObj>
              </mc:Choice>
              <mc:Fallback>
                <p:oleObj name="Equazione" r:id="rId4" imgW="609480" imgH="215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483350" y="1528763"/>
                        <a:ext cx="2263775" cy="722312"/>
                      </a:xfrm>
                      <a:prstGeom prst="rect">
                        <a:avLst/>
                      </a:prstGeom>
                      <a:solidFill>
                        <a:srgbClr val="FFFF00">
                          <a:alpha val="50000"/>
                        </a:srgbClr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ggetto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3655461"/>
              </p:ext>
            </p:extLst>
          </p:nvPr>
        </p:nvGraphicFramePr>
        <p:xfrm>
          <a:off x="6644325" y="4242968"/>
          <a:ext cx="2071688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36" name="Equazione" r:id="rId6" imgW="622080" imgH="228600" progId="Equation.3">
                  <p:embed/>
                </p:oleObj>
              </mc:Choice>
              <mc:Fallback>
                <p:oleObj name="Equazione" r:id="rId6" imgW="62208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644325" y="4242968"/>
                        <a:ext cx="2071688" cy="762000"/>
                      </a:xfrm>
                      <a:prstGeom prst="rect">
                        <a:avLst/>
                      </a:prstGeom>
                      <a:solidFill>
                        <a:srgbClr val="FFFF00">
                          <a:alpha val="50000"/>
                        </a:srgb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ttangolo 8"/>
          <p:cNvSpPr/>
          <p:nvPr/>
        </p:nvSpPr>
        <p:spPr>
          <a:xfrm>
            <a:off x="8185063" y="1316026"/>
            <a:ext cx="717277" cy="846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400"/>
              </a:spcBef>
              <a:spcAft>
                <a:spcPts val="2400"/>
              </a:spcAft>
            </a:pPr>
            <a:endParaRPr lang="it-IT" sz="1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it-IT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▲ </a:t>
            </a:r>
            <a:endParaRPr lang="it-IT" sz="2800" dirty="0">
              <a:solidFill>
                <a:srgbClr val="C00000"/>
              </a:solidFill>
            </a:endParaRPr>
          </a:p>
        </p:txBody>
      </p:sp>
      <p:sp>
        <p:nvSpPr>
          <p:cNvPr id="13" name="TextBox 21"/>
          <p:cNvSpPr txBox="1"/>
          <p:nvPr/>
        </p:nvSpPr>
        <p:spPr>
          <a:xfrm>
            <a:off x="0" y="5515641"/>
            <a:ext cx="9101647" cy="83099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Good agreement confirms that spin-filtering is well described, </a:t>
            </a:r>
          </a:p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contribution from p-p scattering (SAID and Nijmegen  databases). </a:t>
            </a:r>
            <a:endParaRPr lang="it-IT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contenuto 2"/>
          <p:cNvSpPr txBox="1">
            <a:spLocks/>
          </p:cNvSpPr>
          <p:nvPr/>
        </p:nvSpPr>
        <p:spPr>
          <a:xfrm>
            <a:off x="457200" y="1196753"/>
            <a:ext cx="8229600" cy="4176463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b="1" kern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it-IT" sz="2800" dirty="0" smtClean="0">
                <a:solidFill>
                  <a:srgbClr val="CC0000"/>
                </a:solidFill>
              </a:rPr>
              <a:t>HOW </a:t>
            </a:r>
            <a:r>
              <a:rPr lang="it-IT" sz="2800" dirty="0">
                <a:solidFill>
                  <a:srgbClr val="CC0000"/>
                </a:solidFill>
              </a:rPr>
              <a:t>TO POLARIZE </a:t>
            </a:r>
            <a:r>
              <a:rPr lang="it-IT" sz="2800" dirty="0" err="1">
                <a:solidFill>
                  <a:srgbClr val="CC0000"/>
                </a:solidFill>
              </a:rPr>
              <a:t>p</a:t>
            </a:r>
            <a:r>
              <a:rPr lang="it-IT" sz="2800" baseline="-25000" dirty="0" err="1">
                <a:solidFill>
                  <a:srgbClr val="CC0000"/>
                </a:solidFill>
              </a:rPr>
              <a:t>bar</a:t>
            </a:r>
            <a:r>
              <a:rPr lang="it-IT" sz="2800" dirty="0" smtClean="0">
                <a:solidFill>
                  <a:srgbClr val="CC0000"/>
                </a:solidFill>
              </a:rPr>
              <a:t>? </a:t>
            </a:r>
            <a:endParaRPr lang="it-IT" sz="2800" dirty="0">
              <a:solidFill>
                <a:srgbClr val="CC0000"/>
              </a:solidFill>
            </a:endParaRPr>
          </a:p>
          <a:p>
            <a:pPr algn="l"/>
            <a:endParaRPr lang="it-IT" sz="2800" dirty="0" smtClean="0">
              <a:solidFill>
                <a:srgbClr val="FF00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it-IT" sz="2800" dirty="0" err="1" smtClean="0">
                <a:solidFill>
                  <a:srgbClr val="C00000"/>
                </a:solidFill>
              </a:rPr>
              <a:t>Achivements</a:t>
            </a:r>
            <a:r>
              <a:rPr lang="it-IT" sz="2800" dirty="0" smtClean="0">
                <a:solidFill>
                  <a:srgbClr val="C00000"/>
                </a:solidFill>
              </a:rPr>
              <a:t> and </a:t>
            </a:r>
          </a:p>
          <a:p>
            <a:pPr algn="l"/>
            <a:r>
              <a:rPr lang="it-IT" sz="2800" dirty="0">
                <a:solidFill>
                  <a:srgbClr val="C00000"/>
                </a:solidFill>
              </a:rPr>
              <a:t>	</a:t>
            </a:r>
            <a:r>
              <a:rPr lang="it-IT" sz="2800" dirty="0" smtClean="0">
                <a:solidFill>
                  <a:srgbClr val="C00000"/>
                </a:solidFill>
              </a:rPr>
              <a:t>				</a:t>
            </a:r>
            <a:r>
              <a:rPr lang="it-IT" sz="2800" dirty="0" err="1" smtClean="0">
                <a:solidFill>
                  <a:srgbClr val="C00000"/>
                </a:solidFill>
              </a:rPr>
              <a:t>present</a:t>
            </a:r>
            <a:r>
              <a:rPr lang="it-IT" sz="2800" dirty="0" smtClean="0">
                <a:solidFill>
                  <a:srgbClr val="C00000"/>
                </a:solidFill>
              </a:rPr>
              <a:t> status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it-IT" dirty="0">
              <a:solidFill>
                <a:srgbClr val="9EA5A7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it-IT" sz="3000" dirty="0" err="1" smtClean="0">
                <a:solidFill>
                  <a:srgbClr val="C00000"/>
                </a:solidFill>
              </a:rPr>
              <a:t>Upgrading</a:t>
            </a:r>
            <a:r>
              <a:rPr lang="it-IT" sz="3000" dirty="0" smtClean="0">
                <a:solidFill>
                  <a:srgbClr val="C00000"/>
                </a:solidFill>
              </a:rPr>
              <a:t> in </a:t>
            </a:r>
            <a:r>
              <a:rPr lang="it-IT" sz="3000" dirty="0" err="1" smtClean="0">
                <a:solidFill>
                  <a:srgbClr val="C00000"/>
                </a:solidFill>
              </a:rPr>
              <a:t>program</a:t>
            </a:r>
            <a:r>
              <a:rPr lang="it-IT" sz="3000" dirty="0" smtClean="0">
                <a:solidFill>
                  <a:srgbClr val="C00000"/>
                </a:solidFill>
              </a:rPr>
              <a:t> and </a:t>
            </a:r>
          </a:p>
          <a:p>
            <a:pPr algn="l"/>
            <a:r>
              <a:rPr lang="it-IT" sz="3000" dirty="0" smtClean="0">
                <a:solidFill>
                  <a:srgbClr val="C00000"/>
                </a:solidFill>
              </a:rPr>
              <a:t>					future </a:t>
            </a:r>
            <a:r>
              <a:rPr lang="it-IT" sz="3000" dirty="0" err="1" smtClean="0">
                <a:solidFill>
                  <a:srgbClr val="C00000"/>
                </a:solidFill>
              </a:rPr>
              <a:t>plans</a:t>
            </a:r>
            <a:endParaRPr lang="it-IT" sz="3000" dirty="0" smtClean="0">
              <a:solidFill>
                <a:srgbClr val="C00000"/>
              </a:solidFill>
            </a:endParaRPr>
          </a:p>
        </p:txBody>
      </p:sp>
      <p:sp>
        <p:nvSpPr>
          <p:cNvPr id="4" name="Segnaposto data 3"/>
          <p:cNvSpPr>
            <a:spLocks noGrp="1"/>
          </p:cNvSpPr>
          <p:nvPr>
            <p:ph type="dt" sz="quarter" idx="10"/>
          </p:nvPr>
        </p:nvSpPr>
        <p:spPr>
          <a:xfrm>
            <a:off x="0" y="6565900"/>
            <a:ext cx="971600" cy="292100"/>
          </a:xfrm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r>
              <a:rPr lang="it-IT" sz="1200" dirty="0" smtClean="0">
                <a:solidFill>
                  <a:schemeClr val="tx1"/>
                </a:solidFill>
              </a:rPr>
              <a:t>G. Ciullo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635896" y="6525344"/>
            <a:ext cx="1794892" cy="304800"/>
          </a:xfrm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Polarization at COSY</a:t>
            </a:r>
            <a:endParaRPr lang="it-IT" sz="1200" dirty="0" smtClean="0">
              <a:solidFill>
                <a:schemeClr val="tx1"/>
              </a:solidFill>
            </a:endParaRPr>
          </a:p>
        </p:txBody>
      </p:sp>
      <p:sp>
        <p:nvSpPr>
          <p:cNvPr id="6" name="Segnaposto numero diapositiva 5"/>
          <p:cNvSpPr txBox="1">
            <a:spLocks/>
          </p:cNvSpPr>
          <p:nvPr/>
        </p:nvSpPr>
        <p:spPr>
          <a:xfrm>
            <a:off x="8691388" y="6605984"/>
            <a:ext cx="417116" cy="27940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AC1B16-62ED-4021-A923-C2DB90FC747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4" name="Titolo 1"/>
          <p:cNvSpPr txBox="1">
            <a:spLocks/>
          </p:cNvSpPr>
          <p:nvPr/>
        </p:nvSpPr>
        <p:spPr>
          <a:xfrm>
            <a:off x="457200" y="188640"/>
            <a:ext cx="8229600" cy="88478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i="1" kern="120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it-IT" smtClean="0"/>
              <a:t>Outline 	</a:t>
            </a:r>
            <a:endParaRPr lang="it-IT" dirty="0"/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30898"/>
            <a:ext cx="1365250" cy="172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Segnaposto contenuto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60505" y="4898709"/>
            <a:ext cx="1506968" cy="1677864"/>
          </a:xfrm>
          <a:prstGeom prst="rect">
            <a:avLst/>
          </a:prstGeom>
          <a:blipFill>
            <a:blip r:embed="rId4">
              <a:alphaModFix amt="40000"/>
            </a:blip>
            <a:tile tx="0" ty="0" sx="100000" sy="100000" flip="none" algn="tl"/>
          </a:blipFill>
        </p:spPr>
      </p:pic>
      <p:pic>
        <p:nvPicPr>
          <p:cNvPr id="19" name="Immagin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567" y="5691336"/>
            <a:ext cx="21145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tella a 5 punte 10"/>
          <p:cNvSpPr/>
          <p:nvPr/>
        </p:nvSpPr>
        <p:spPr>
          <a:xfrm>
            <a:off x="395536" y="3882984"/>
            <a:ext cx="504056" cy="43204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214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quarter" idx="10"/>
          </p:nvPr>
        </p:nvSpPr>
        <p:spPr>
          <a:xfrm>
            <a:off x="0" y="6565900"/>
            <a:ext cx="971600" cy="292100"/>
          </a:xfrm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r>
              <a:rPr lang="it-IT" sz="1200" dirty="0" smtClean="0">
                <a:solidFill>
                  <a:schemeClr val="tx1"/>
                </a:solidFill>
              </a:rPr>
              <a:t>G. Ciullo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635896" y="6525344"/>
            <a:ext cx="1794892" cy="304800"/>
          </a:xfrm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Polarization at COSY</a:t>
            </a:r>
            <a:endParaRPr lang="it-IT" sz="1200" dirty="0" smtClean="0">
              <a:solidFill>
                <a:schemeClr val="tx1"/>
              </a:solidFill>
            </a:endParaRPr>
          </a:p>
        </p:txBody>
      </p:sp>
      <p:sp>
        <p:nvSpPr>
          <p:cNvPr id="6" name="Segnaposto numero diapositiva 5"/>
          <p:cNvSpPr txBox="1">
            <a:spLocks/>
          </p:cNvSpPr>
          <p:nvPr/>
        </p:nvSpPr>
        <p:spPr>
          <a:xfrm>
            <a:off x="8691388" y="6605984"/>
            <a:ext cx="417116" cy="27940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AC1B16-62ED-4021-A923-C2DB90FC747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4" name="Titolo 1"/>
          <p:cNvSpPr txBox="1">
            <a:spLocks/>
          </p:cNvSpPr>
          <p:nvPr/>
        </p:nvSpPr>
        <p:spPr>
          <a:xfrm>
            <a:off x="457200" y="188640"/>
            <a:ext cx="8229600" cy="88478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i="1" kern="120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it-IT" dirty="0" err="1" smtClean="0"/>
              <a:t>Prediction</a:t>
            </a:r>
            <a:r>
              <a:rPr lang="it-IT" smtClean="0"/>
              <a:t> for </a:t>
            </a:r>
            <a:r>
              <a:rPr lang="it-IT" dirty="0" err="1" smtClean="0"/>
              <a:t>longitudinal</a:t>
            </a:r>
            <a:r>
              <a:rPr lang="it-IT" dirty="0" smtClean="0"/>
              <a:t> </a:t>
            </a:r>
            <a:r>
              <a:rPr lang="it-IT" dirty="0" err="1" smtClean="0"/>
              <a:t>polarization</a:t>
            </a:r>
            <a:endParaRPr lang="it-IT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220626"/>
            <a:ext cx="4562475" cy="5172075"/>
          </a:xfrm>
          <a:prstGeom prst="rect">
            <a:avLst/>
          </a:prstGeom>
        </p:spPr>
      </p:pic>
      <p:graphicFrame>
        <p:nvGraphicFramePr>
          <p:cNvPr id="1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9753885"/>
              </p:ext>
            </p:extLst>
          </p:nvPr>
        </p:nvGraphicFramePr>
        <p:xfrm>
          <a:off x="5386387" y="1844824"/>
          <a:ext cx="3300413" cy="89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40" name="Equazione" r:id="rId4" imgW="2273040" imgH="495000" progId="Equation.3">
                  <p:embed/>
                </p:oleObj>
              </mc:Choice>
              <mc:Fallback>
                <p:oleObj name="Equazione" r:id="rId4" imgW="227304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6387" y="1844824"/>
                        <a:ext cx="3300413" cy="898525"/>
                      </a:xfrm>
                      <a:prstGeom prst="rect">
                        <a:avLst/>
                      </a:prstGeom>
                      <a:solidFill>
                        <a:srgbClr val="FFFF00">
                          <a:alpha val="50000"/>
                        </a:srgbClr>
                      </a:solidFill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0046599"/>
              </p:ext>
            </p:extLst>
          </p:nvPr>
        </p:nvGraphicFramePr>
        <p:xfrm>
          <a:off x="5410696" y="4078089"/>
          <a:ext cx="3455987" cy="103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41" name="Equazione" r:id="rId6" imgW="1447560" imgH="431640" progId="Equation.3">
                  <p:embed/>
                </p:oleObj>
              </mc:Choice>
              <mc:Fallback>
                <p:oleObj name="Equazione" r:id="rId6" imgW="14475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696" y="4078089"/>
                        <a:ext cx="3455987" cy="1031875"/>
                      </a:xfrm>
                      <a:prstGeom prst="rect">
                        <a:avLst/>
                      </a:prstGeom>
                      <a:solidFill>
                        <a:srgbClr val="FFFF00">
                          <a:alpha val="50000"/>
                        </a:srgbClr>
                      </a:solidFill>
                      <a:ln w="38100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nettore 2 6"/>
          <p:cNvCxnSpPr/>
          <p:nvPr/>
        </p:nvCxnSpPr>
        <p:spPr>
          <a:xfrm>
            <a:off x="3275856" y="3789040"/>
            <a:ext cx="2110531" cy="1944216"/>
          </a:xfrm>
          <a:prstGeom prst="straightConnector1">
            <a:avLst/>
          </a:prstGeom>
          <a:ln w="41275"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 txBox="1">
            <a:spLocks/>
          </p:cNvSpPr>
          <p:nvPr/>
        </p:nvSpPr>
        <p:spPr>
          <a:xfrm>
            <a:off x="5508104" y="5378902"/>
            <a:ext cx="3600400" cy="64807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i="1" noProof="0" dirty="0" smtClean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Improved vacuum</a:t>
            </a:r>
            <a:endParaRPr kumimoji="0" lang="it-IT" sz="3600" b="0" i="1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952192" y="6068665"/>
            <a:ext cx="1543360" cy="64807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rgbClr val="FF3300"/>
              </a:gs>
              <a:gs pos="83000">
                <a:srgbClr val="FF0000"/>
              </a:gs>
              <a:gs pos="100000">
                <a:srgbClr val="FF3300">
                  <a:alpha val="50000"/>
                </a:srgb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i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ecooler</a:t>
            </a:r>
            <a:endParaRPr lang="en-US" sz="2400" i="1" dirty="0" smtClean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i="1" noProof="0" dirty="0" smtClean="0">
                <a:latin typeface="Times New Roman" pitchFamily="18" charset="0"/>
                <a:ea typeface="+mj-ea"/>
                <a:cs typeface="Times New Roman" pitchFamily="18" charset="0"/>
              </a:rPr>
              <a:t>window</a:t>
            </a:r>
            <a:endParaRPr kumimoji="0" lang="it-IT" sz="24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824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quarter" idx="10"/>
          </p:nvPr>
        </p:nvSpPr>
        <p:spPr>
          <a:xfrm>
            <a:off x="0" y="6565900"/>
            <a:ext cx="971600" cy="292100"/>
          </a:xfrm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r>
              <a:rPr lang="it-IT" sz="1200" dirty="0" smtClean="0">
                <a:solidFill>
                  <a:schemeClr val="tx1"/>
                </a:solidFill>
              </a:rPr>
              <a:t>G. Ciullo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635896" y="6525344"/>
            <a:ext cx="1794892" cy="304800"/>
          </a:xfrm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Polarization at COSY</a:t>
            </a:r>
            <a:endParaRPr lang="it-IT" sz="1200" dirty="0" smtClean="0">
              <a:solidFill>
                <a:schemeClr val="tx1"/>
              </a:solidFill>
            </a:endParaRPr>
          </a:p>
        </p:txBody>
      </p:sp>
      <p:sp>
        <p:nvSpPr>
          <p:cNvPr id="6" name="Segnaposto numero diapositiva 5"/>
          <p:cNvSpPr txBox="1">
            <a:spLocks/>
          </p:cNvSpPr>
          <p:nvPr/>
        </p:nvSpPr>
        <p:spPr>
          <a:xfrm>
            <a:off x="8691388" y="6605984"/>
            <a:ext cx="417116" cy="27940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AC1B16-62ED-4021-A923-C2DB90FC747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3" name="Titolo 1"/>
          <p:cNvSpPr txBox="1">
            <a:spLocks/>
          </p:cNvSpPr>
          <p:nvPr/>
        </p:nvSpPr>
        <p:spPr>
          <a:xfrm>
            <a:off x="457200" y="116632"/>
            <a:ext cx="8229600" cy="99412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i="1" kern="120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it-IT" b="1" dirty="0" err="1" smtClean="0">
                <a:solidFill>
                  <a:schemeClr val="tx1"/>
                </a:solidFill>
              </a:rPr>
              <a:t>Outline</a:t>
            </a:r>
            <a:r>
              <a:rPr lang="it-IT" b="1" dirty="0" smtClean="0">
                <a:solidFill>
                  <a:schemeClr val="tx1"/>
                </a:solidFill>
              </a:rPr>
              <a:t> </a:t>
            </a:r>
            <a:endParaRPr lang="it-IT" b="1" dirty="0"/>
          </a:p>
        </p:txBody>
      </p:sp>
      <p:sp>
        <p:nvSpPr>
          <p:cNvPr id="14" name="Segnaposto contenuto 2"/>
          <p:cNvSpPr txBox="1">
            <a:spLocks/>
          </p:cNvSpPr>
          <p:nvPr/>
        </p:nvSpPr>
        <p:spPr>
          <a:xfrm>
            <a:off x="457200" y="1196753"/>
            <a:ext cx="8229600" cy="3960439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b="1" kern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it-IT" sz="2800" dirty="0" smtClean="0">
                <a:solidFill>
                  <a:srgbClr val="CC0000"/>
                </a:solidFill>
              </a:rPr>
              <a:t>HOW </a:t>
            </a:r>
            <a:r>
              <a:rPr lang="it-IT" sz="2800" dirty="0">
                <a:solidFill>
                  <a:srgbClr val="CC0000"/>
                </a:solidFill>
              </a:rPr>
              <a:t>TO POLARIZE </a:t>
            </a:r>
            <a:r>
              <a:rPr lang="it-IT" sz="2800" dirty="0" err="1">
                <a:solidFill>
                  <a:srgbClr val="CC0000"/>
                </a:solidFill>
              </a:rPr>
              <a:t>p</a:t>
            </a:r>
            <a:r>
              <a:rPr lang="it-IT" sz="2800" baseline="-25000" dirty="0" err="1">
                <a:solidFill>
                  <a:srgbClr val="CC0000"/>
                </a:solidFill>
              </a:rPr>
              <a:t>bar</a:t>
            </a:r>
            <a:r>
              <a:rPr lang="it-IT" sz="2800" dirty="0" smtClean="0">
                <a:solidFill>
                  <a:srgbClr val="CC0000"/>
                </a:solidFill>
              </a:rPr>
              <a:t>? </a:t>
            </a:r>
            <a:endParaRPr lang="it-IT" sz="2800" dirty="0" smtClean="0">
              <a:solidFill>
                <a:srgbClr val="FF0000"/>
              </a:solidFill>
            </a:endParaRPr>
          </a:p>
          <a:p>
            <a:pPr algn="l"/>
            <a:endParaRPr lang="it-IT" sz="2800" dirty="0" smtClean="0">
              <a:solidFill>
                <a:srgbClr val="FF00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it-IT" sz="2800" dirty="0" err="1" smtClean="0">
                <a:solidFill>
                  <a:srgbClr val="C00000"/>
                </a:solidFill>
              </a:rPr>
              <a:t>Achievements</a:t>
            </a:r>
            <a:r>
              <a:rPr lang="it-IT" sz="2800" dirty="0">
                <a:solidFill>
                  <a:srgbClr val="C00000"/>
                </a:solidFill>
              </a:rPr>
              <a:t> </a:t>
            </a:r>
            <a:r>
              <a:rPr lang="it-IT" sz="2800" dirty="0" smtClean="0">
                <a:solidFill>
                  <a:srgbClr val="C00000"/>
                </a:solidFill>
              </a:rPr>
              <a:t>and</a:t>
            </a:r>
          </a:p>
          <a:p>
            <a:pPr algn="l"/>
            <a:r>
              <a:rPr lang="it-IT" sz="2800" dirty="0">
                <a:solidFill>
                  <a:srgbClr val="C00000"/>
                </a:solidFill>
              </a:rPr>
              <a:t>	</a:t>
            </a:r>
            <a:r>
              <a:rPr lang="it-IT" sz="2800" dirty="0" smtClean="0">
                <a:solidFill>
                  <a:srgbClr val="C00000"/>
                </a:solidFill>
              </a:rPr>
              <a:t>				 </a:t>
            </a:r>
            <a:r>
              <a:rPr lang="it-IT" sz="2800" dirty="0" err="1" smtClean="0">
                <a:solidFill>
                  <a:srgbClr val="C00000"/>
                </a:solidFill>
              </a:rPr>
              <a:t>present</a:t>
            </a:r>
            <a:r>
              <a:rPr lang="it-IT" sz="2800" dirty="0" smtClean="0">
                <a:solidFill>
                  <a:srgbClr val="C00000"/>
                </a:solidFill>
              </a:rPr>
              <a:t> status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it-IT" dirty="0">
              <a:solidFill>
                <a:srgbClr val="9EA5A7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it-IT" sz="3000" dirty="0" err="1" smtClean="0">
                <a:solidFill>
                  <a:srgbClr val="C00000"/>
                </a:solidFill>
              </a:rPr>
              <a:t>Upgrading</a:t>
            </a:r>
            <a:r>
              <a:rPr lang="it-IT" sz="3000" dirty="0" smtClean="0">
                <a:solidFill>
                  <a:srgbClr val="C00000"/>
                </a:solidFill>
              </a:rPr>
              <a:t> in </a:t>
            </a:r>
            <a:r>
              <a:rPr lang="it-IT" sz="3000" dirty="0" err="1" smtClean="0">
                <a:solidFill>
                  <a:srgbClr val="C00000"/>
                </a:solidFill>
              </a:rPr>
              <a:t>program</a:t>
            </a:r>
            <a:r>
              <a:rPr lang="it-IT" sz="3000" dirty="0" smtClean="0">
                <a:solidFill>
                  <a:srgbClr val="C00000"/>
                </a:solidFill>
              </a:rPr>
              <a:t> </a:t>
            </a:r>
            <a:r>
              <a:rPr lang="it-IT" sz="3000" dirty="0" smtClean="0">
                <a:solidFill>
                  <a:srgbClr val="C00000"/>
                </a:solidFill>
              </a:rPr>
              <a:t>and</a:t>
            </a:r>
            <a:endParaRPr lang="it-IT" sz="3000" dirty="0" smtClean="0">
              <a:solidFill>
                <a:srgbClr val="C00000"/>
              </a:solidFill>
            </a:endParaRPr>
          </a:p>
          <a:p>
            <a:pPr algn="l"/>
            <a:r>
              <a:rPr lang="it-IT" sz="3000" dirty="0" smtClean="0">
                <a:solidFill>
                  <a:srgbClr val="C00000"/>
                </a:solidFill>
              </a:rPr>
              <a:t>					future </a:t>
            </a:r>
            <a:r>
              <a:rPr lang="it-IT" sz="3000" dirty="0" err="1" smtClean="0">
                <a:solidFill>
                  <a:srgbClr val="C00000"/>
                </a:solidFill>
              </a:rPr>
              <a:t>plans</a:t>
            </a:r>
            <a:endParaRPr lang="it-IT" sz="3000" dirty="0" smtClean="0">
              <a:solidFill>
                <a:srgbClr val="C00000"/>
              </a:solidFill>
            </a:endParaRPr>
          </a:p>
        </p:txBody>
      </p:sp>
      <p:pic>
        <p:nvPicPr>
          <p:cNvPr id="10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509120"/>
            <a:ext cx="1365250" cy="167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Segnaposto contenuto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64376" y="4509120"/>
            <a:ext cx="1506968" cy="1677864"/>
          </a:xfrm>
          <a:prstGeom prst="rect">
            <a:avLst/>
          </a:prstGeom>
          <a:blipFill>
            <a:blip r:embed="rId4">
              <a:alphaModFix amt="40000"/>
            </a:blip>
            <a:tile tx="0" ty="0" sx="100000" sy="100000" flip="none" algn="tl"/>
          </a:blipFill>
        </p:spPr>
      </p:pic>
      <p:sp>
        <p:nvSpPr>
          <p:cNvPr id="2" name="Stella a 5 punte 1"/>
          <p:cNvSpPr/>
          <p:nvPr/>
        </p:nvSpPr>
        <p:spPr>
          <a:xfrm>
            <a:off x="437970" y="1254546"/>
            <a:ext cx="504056" cy="43204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Immagin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721" y="5805264"/>
            <a:ext cx="21145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855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8974" y="1439519"/>
            <a:ext cx="9165924" cy="50599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6632"/>
            <a:ext cx="8691388" cy="1034855"/>
          </a:xfr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/>
          <a:p>
            <a:r>
              <a:rPr lang="en-US" i="0" dirty="0" smtClean="0"/>
              <a:t>COSY</a:t>
            </a:r>
            <a:r>
              <a:rPr lang="en-US" dirty="0"/>
              <a:t> </a:t>
            </a:r>
            <a:r>
              <a:rPr lang="en-US" dirty="0" smtClean="0"/>
              <a:t>for longitudinal spin filtering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quarter" idx="10"/>
          </p:nvPr>
        </p:nvSpPr>
        <p:spPr>
          <a:xfrm>
            <a:off x="0" y="6565900"/>
            <a:ext cx="971600" cy="292100"/>
          </a:xfrm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r>
              <a:rPr lang="it-IT" sz="1200" dirty="0" smtClean="0">
                <a:solidFill>
                  <a:schemeClr val="tx1"/>
                </a:solidFill>
              </a:rPr>
              <a:t>G. Ciullo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635896" y="6525344"/>
            <a:ext cx="1794892" cy="304800"/>
          </a:xfrm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Polarization at COSY</a:t>
            </a:r>
            <a:endParaRPr lang="it-IT" sz="1200" dirty="0" smtClean="0">
              <a:solidFill>
                <a:schemeClr val="tx1"/>
              </a:solidFill>
            </a:endParaRPr>
          </a:p>
        </p:txBody>
      </p:sp>
      <p:sp>
        <p:nvSpPr>
          <p:cNvPr id="6" name="Segnaposto numero diapositiva 5"/>
          <p:cNvSpPr txBox="1">
            <a:spLocks/>
          </p:cNvSpPr>
          <p:nvPr/>
        </p:nvSpPr>
        <p:spPr>
          <a:xfrm>
            <a:off x="8691388" y="6605984"/>
            <a:ext cx="417116" cy="27940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AC1B16-62ED-4021-A923-C2DB90FC747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83768" y="4715852"/>
            <a:ext cx="891591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 beam</a:t>
            </a:r>
            <a:endParaRPr lang="it-IT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2627784" y="5373216"/>
            <a:ext cx="864096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Bevel 10"/>
          <p:cNvSpPr/>
          <p:nvPr/>
        </p:nvSpPr>
        <p:spPr>
          <a:xfrm>
            <a:off x="4427984" y="5085184"/>
            <a:ext cx="72008" cy="432048"/>
          </a:xfrm>
          <a:prstGeom prst="bevel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TextBox 11"/>
          <p:cNvSpPr txBox="1"/>
          <p:nvPr/>
        </p:nvSpPr>
        <p:spPr>
          <a:xfrm>
            <a:off x="4245018" y="4609308"/>
            <a:ext cx="405880" cy="369332"/>
          </a:xfrm>
          <a:prstGeom prst="rect">
            <a:avLst/>
          </a:prstGeom>
          <a:solidFill>
            <a:srgbClr val="FF0000"/>
          </a:solidFill>
          <a:ln w="25400"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r>
              <a:rPr lang="en-US" baseline="-25000" dirty="0" smtClean="0"/>
              <a:t>II</a:t>
            </a:r>
            <a:endParaRPr lang="it-IT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3988" y="1519870"/>
            <a:ext cx="1266087" cy="1572471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4221409" y="4202026"/>
            <a:ext cx="2235099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it-IT" dirty="0" err="1" smtClean="0"/>
              <a:t>Filter</a:t>
            </a:r>
            <a:r>
              <a:rPr lang="it-IT" dirty="0" smtClean="0"/>
              <a:t> and </a:t>
            </a:r>
            <a:r>
              <a:rPr lang="it-IT" dirty="0" err="1" smtClean="0"/>
              <a:t>polarimeter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36896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quarter" idx="10"/>
          </p:nvPr>
        </p:nvSpPr>
        <p:spPr>
          <a:xfrm>
            <a:off x="0" y="6565900"/>
            <a:ext cx="971600" cy="292100"/>
          </a:xfrm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r>
              <a:rPr lang="it-IT" sz="1200" dirty="0" smtClean="0">
                <a:solidFill>
                  <a:schemeClr val="tx1"/>
                </a:solidFill>
              </a:rPr>
              <a:t>G. Ciullo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635896" y="6525344"/>
            <a:ext cx="1794892" cy="304800"/>
          </a:xfrm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Polarization at COSY</a:t>
            </a:r>
            <a:endParaRPr lang="it-IT" sz="1200" dirty="0" smtClean="0">
              <a:solidFill>
                <a:schemeClr val="tx1"/>
              </a:solidFill>
            </a:endParaRPr>
          </a:p>
        </p:txBody>
      </p:sp>
      <p:sp>
        <p:nvSpPr>
          <p:cNvPr id="6" name="Segnaposto numero diapositiva 5"/>
          <p:cNvSpPr txBox="1">
            <a:spLocks/>
          </p:cNvSpPr>
          <p:nvPr/>
        </p:nvSpPr>
        <p:spPr>
          <a:xfrm>
            <a:off x="8691388" y="6605984"/>
            <a:ext cx="417116" cy="27940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AC1B16-62ED-4021-A923-C2DB90FC747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Inhaltsplatzhalter 2"/>
              <p:cNvSpPr txBox="1">
                <a:spLocks/>
              </p:cNvSpPr>
              <p:nvPr/>
            </p:nvSpPr>
            <p:spPr>
              <a:xfrm>
                <a:off x="704970" y="847765"/>
                <a:ext cx="8403534" cy="2746056"/>
              </a:xfrm>
              <a:prstGeom prst="rect">
                <a:avLst/>
              </a:prstGeom>
              <a:solidFill>
                <a:srgbClr val="FFFF00">
                  <a:alpha val="60000"/>
                </a:srgbClr>
              </a:solidFill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3200" b="1" kern="1200">
                    <a:solidFill>
                      <a:schemeClr val="tx1">
                        <a:tint val="75000"/>
                      </a:schemeClr>
                    </a:solidFill>
                    <a:latin typeface="Georgia" panose="02040502050405020303" pitchFamily="18" charset="0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>
                  <a:spcBef>
                    <a:spcPts val="0"/>
                  </a:spcBef>
                  <a:defRPr/>
                </a:pPr>
                <a:r>
                  <a:rPr lang="en-US" sz="2400" dirty="0" smtClean="0"/>
                  <a:t>	</a:t>
                </a:r>
                <a:r>
                  <a:rPr lang="en-US" sz="2400" u="sng" dirty="0" smtClean="0">
                    <a:solidFill>
                      <a:srgbClr val="CC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Target &amp; Beam </a:t>
                </a:r>
                <a:r>
                  <a:rPr lang="en-US" sz="2400" u="sng" dirty="0" err="1" smtClean="0">
                    <a:solidFill>
                      <a:srgbClr val="CC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Polarimeter</a:t>
                </a:r>
                <a:r>
                  <a:rPr lang="en-US" sz="2400" u="sng" dirty="0" smtClean="0">
                    <a:solidFill>
                      <a:srgbClr val="CC0000"/>
                    </a:solidFill>
                  </a:rPr>
                  <a:t> :</a:t>
                </a:r>
                <a:r>
                  <a:rPr lang="en-US" sz="2400" dirty="0">
                    <a:solidFill>
                      <a:srgbClr val="CC0000"/>
                    </a:solidFill>
                  </a:rPr>
                  <a:t> </a:t>
                </a:r>
                <a:r>
                  <a:rPr lang="en-US" sz="2400" dirty="0" smtClean="0">
                    <a:solidFill>
                      <a:srgbClr val="CC0000"/>
                    </a:solidFill>
                  </a:rPr>
                  <a:t>filter and  </a:t>
                </a:r>
                <a:r>
                  <a:rPr lang="de-DE" sz="2400" dirty="0" err="1" smtClean="0">
                    <a:solidFill>
                      <a:srgbClr val="CC0000"/>
                    </a:solidFill>
                  </a:rPr>
                  <a:t>measure</a:t>
                </a:r>
                <a:r>
                  <a:rPr lang="de-DE" sz="2400" dirty="0" smtClean="0">
                    <a:solidFill>
                      <a:srgbClr val="CC0000"/>
                    </a:solidFill>
                  </a:rPr>
                  <a:t> </a:t>
                </a:r>
                <a:r>
                  <a:rPr lang="de-DE" sz="2400" dirty="0">
                    <a:solidFill>
                      <a:srgbClr val="CC0000"/>
                    </a:solidFill>
                  </a:rPr>
                  <a:t>all </a:t>
                </a:r>
                <a:r>
                  <a:rPr lang="de-DE" sz="2400" dirty="0" err="1">
                    <a:solidFill>
                      <a:srgbClr val="CC0000"/>
                    </a:solidFill>
                  </a:rPr>
                  <a:t>spin</a:t>
                </a:r>
                <a:r>
                  <a:rPr lang="de-DE" sz="2400" dirty="0">
                    <a:solidFill>
                      <a:srgbClr val="CC0000"/>
                    </a:solidFill>
                  </a:rPr>
                  <a:t> </a:t>
                </a:r>
                <a:r>
                  <a:rPr lang="de-DE" sz="2400" dirty="0" smtClean="0">
                    <a:solidFill>
                      <a:srgbClr val="CC0000"/>
                    </a:solidFill>
                  </a:rPr>
                  <a:t>observables</a:t>
                </a:r>
                <a:r>
                  <a:rPr lang="de-DE" sz="2400" dirty="0">
                    <a:solidFill>
                      <a:srgbClr val="CC0000"/>
                    </a:solidFill>
                  </a:rPr>
                  <a:t>.</a:t>
                </a:r>
                <a:endParaRPr lang="de-DE" sz="2400" dirty="0" smtClean="0">
                  <a:solidFill>
                    <a:srgbClr val="CC0000"/>
                  </a:solidFill>
                </a:endParaRPr>
              </a:p>
              <a:p>
                <a:pPr algn="l">
                  <a:spcBef>
                    <a:spcPts val="0"/>
                  </a:spcBef>
                  <a:defRPr/>
                </a:pPr>
                <a:r>
                  <a:rPr lang="en-US" sz="2400" dirty="0">
                    <a:solidFill>
                      <a:srgbClr val="C00000"/>
                    </a:solidFill>
                  </a:rPr>
                  <a:t>S</a:t>
                </a:r>
                <a:r>
                  <a:rPr lang="en-US" sz="2400" dirty="0" smtClean="0">
                    <a:solidFill>
                      <a:srgbClr val="C00000"/>
                    </a:solidFill>
                  </a:rPr>
                  <a:t>pin filtering of p with a longitudinally polarized target at </a:t>
                </a:r>
                <a:r>
                  <a:rPr lang="de-DE" sz="2400" i="1" dirty="0">
                    <a:solidFill>
                      <a:srgbClr val="C00000"/>
                    </a:solidFill>
                  </a:rPr>
                  <a:t>T</a:t>
                </a:r>
                <a:r>
                  <a:rPr lang="de-DE" sz="1400" i="1" dirty="0">
                    <a:solidFill>
                      <a:srgbClr val="C00000"/>
                    </a:solidFill>
                  </a:rPr>
                  <a:t>p</a:t>
                </a:r>
                <a14:m>
                  <m:oMath xmlns:m="http://schemas.openxmlformats.org/officeDocument/2006/math">
                    <m:r>
                      <a:rPr lang="de-DE" sz="2400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a:rPr lang="de-DE" sz="2400" i="1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= 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</a:rPr>
                  <a:t>130 MeV 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de-DE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sz="2400">
                            <a:solidFill>
                              <a:srgbClr val="C00000"/>
                            </a:solidFill>
                            <a:latin typeface="Cambria Math"/>
                          </a:rPr>
                          <m:t>𝐩</m:t>
                        </m:r>
                      </m:e>
                    </m:acc>
                    <m:acc>
                      <m:accPr>
                        <m:chr m:val="⃗"/>
                        <m:ctrlPr>
                          <a:rPr lang="de-DE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sz="2400">
                            <a:solidFill>
                              <a:srgbClr val="C00000"/>
                            </a:solidFill>
                            <a:latin typeface="Cambria Math"/>
                          </a:rPr>
                          <m:t>𝐩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srgbClr val="C00000"/>
                    </a:solidFill>
                  </a:rPr>
                  <a:t> scattering</a:t>
                </a:r>
                <a:r>
                  <a:rPr lang="en-US" sz="2400" dirty="0" smtClean="0">
                    <a:solidFill>
                      <a:srgbClr val="C00000"/>
                    </a:solidFill>
                  </a:rPr>
                  <a:t>).</a:t>
                </a:r>
              </a:p>
              <a:p>
                <a:pPr algn="l">
                  <a:spcBef>
                    <a:spcPts val="0"/>
                  </a:spcBef>
                  <a:defRPr/>
                </a:pPr>
                <a:r>
                  <a:rPr lang="en-US" sz="2400" dirty="0" smtClean="0">
                    <a:solidFill>
                      <a:srgbClr val="000099"/>
                    </a:solidFill>
                  </a:rPr>
                  <a:t>Absolute Calibration of the BRP for H and D:</a:t>
                </a:r>
              </a:p>
              <a:p>
                <a:pPr marL="342900" indent="-342900">
                  <a:spcBef>
                    <a:spcPts val="0"/>
                  </a:spcBef>
                  <a:buFont typeface="Arial" panose="020B0604020202020204" pitchFamily="34" charset="0"/>
                  <a:buChar char="•"/>
                  <a:defRPr/>
                </a:pPr>
                <a:r>
                  <a:rPr lang="en-US" sz="2400" dirty="0" smtClean="0">
                    <a:solidFill>
                      <a:srgbClr val="000099"/>
                    </a:solidFill>
                  </a:rPr>
                  <a:t>H with d-p</a:t>
                </a:r>
                <a:r>
                  <a:rPr lang="it-IT" sz="2400" baseline="-25000" dirty="0">
                    <a:solidFill>
                      <a:srgbClr val="000099"/>
                    </a:solidFill>
                  </a:rPr>
                  <a:t>↑</a:t>
                </a:r>
                <a:r>
                  <a:rPr lang="en-US" sz="2400" dirty="0" smtClean="0">
                    <a:solidFill>
                      <a:srgbClr val="000099"/>
                    </a:solidFill>
                  </a:rPr>
                  <a:t> reversed kinematics </a:t>
                </a:r>
                <a:r>
                  <a:rPr lang="en-US" sz="2400" i="1" dirty="0" smtClean="0">
                    <a:solidFill>
                      <a:srgbClr val="000099"/>
                    </a:solidFill>
                  </a:rPr>
                  <a:t>T</a:t>
                </a:r>
                <a:r>
                  <a:rPr lang="en-US" sz="2400" i="1" baseline="-25000" dirty="0" smtClean="0">
                    <a:solidFill>
                      <a:srgbClr val="000099"/>
                    </a:solidFill>
                  </a:rPr>
                  <a:t>d</a:t>
                </a:r>
                <a:r>
                  <a:rPr lang="en-US" sz="2400" dirty="0" smtClean="0">
                    <a:solidFill>
                      <a:srgbClr val="000099"/>
                    </a:solidFill>
                  </a:rPr>
                  <a:t> = 98.6 MeV</a:t>
                </a:r>
                <a:endParaRPr lang="en-US" sz="2400" i="1" baseline="-25000" dirty="0" smtClean="0">
                  <a:solidFill>
                    <a:srgbClr val="000099"/>
                  </a:solidFill>
                </a:endParaRPr>
              </a:p>
              <a:p>
                <a:pPr marL="342900" indent="-342900">
                  <a:spcBef>
                    <a:spcPts val="0"/>
                  </a:spcBef>
                  <a:buFont typeface="Arial" panose="020B0604020202020204" pitchFamily="34" charset="0"/>
                  <a:buChar char="•"/>
                  <a:defRPr/>
                </a:pPr>
                <a:r>
                  <a:rPr lang="en-US" sz="2400" dirty="0" smtClean="0">
                    <a:solidFill>
                      <a:srgbClr val="000099"/>
                    </a:solidFill>
                  </a:rPr>
                  <a:t>D with p-d</a:t>
                </a:r>
                <a:r>
                  <a:rPr lang="it-IT" sz="2400" baseline="-25000" dirty="0" smtClean="0">
                    <a:solidFill>
                      <a:srgbClr val="000099"/>
                    </a:solidFill>
                  </a:rPr>
                  <a:t> </a:t>
                </a:r>
                <a:r>
                  <a:rPr lang="it-IT" sz="2400" baseline="-25000" dirty="0">
                    <a:solidFill>
                      <a:srgbClr val="000099"/>
                    </a:solidFill>
                  </a:rPr>
                  <a:t>↑</a:t>
                </a:r>
                <a:r>
                  <a:rPr lang="en-US" sz="2400" dirty="0" smtClean="0">
                    <a:solidFill>
                      <a:srgbClr val="000099"/>
                    </a:solidFill>
                  </a:rPr>
                  <a:t>  </a:t>
                </a:r>
                <a:r>
                  <a:rPr lang="en-US" sz="2400" i="1" dirty="0" err="1" smtClean="0">
                    <a:solidFill>
                      <a:srgbClr val="000099"/>
                    </a:solidFill>
                  </a:rPr>
                  <a:t>T</a:t>
                </a:r>
                <a:r>
                  <a:rPr lang="en-US" sz="2400" i="1" baseline="-25000" dirty="0" err="1" smtClean="0">
                    <a:solidFill>
                      <a:srgbClr val="000099"/>
                    </a:solidFill>
                  </a:rPr>
                  <a:t>p</a:t>
                </a:r>
                <a:r>
                  <a:rPr lang="en-US" sz="2400" dirty="0" smtClean="0">
                    <a:solidFill>
                      <a:srgbClr val="000099"/>
                    </a:solidFill>
                  </a:rPr>
                  <a:t> = 135 MeV (</a:t>
                </a:r>
                <a:r>
                  <a:rPr lang="en-US" sz="2400" dirty="0" err="1" smtClean="0">
                    <a:solidFill>
                      <a:srgbClr val="000099"/>
                    </a:solidFill>
                  </a:rPr>
                  <a:t>A</a:t>
                </a:r>
                <a:r>
                  <a:rPr lang="en-US" sz="2400" baseline="-25000" dirty="0" err="1" smtClean="0">
                    <a:solidFill>
                      <a:srgbClr val="000099"/>
                    </a:solidFill>
                  </a:rPr>
                  <a:t>y</a:t>
                </a:r>
                <a:r>
                  <a:rPr lang="en-US" sz="2400" baseline="30000" dirty="0" err="1" smtClean="0">
                    <a:solidFill>
                      <a:srgbClr val="000099"/>
                    </a:solidFill>
                  </a:rPr>
                  <a:t>d</a:t>
                </a:r>
                <a:r>
                  <a:rPr lang="en-US" sz="2400" dirty="0" smtClean="0">
                    <a:solidFill>
                      <a:srgbClr val="000099"/>
                    </a:solidFill>
                  </a:rPr>
                  <a:t>  known)</a:t>
                </a:r>
                <a:endParaRPr lang="de-DE" sz="2400" dirty="0">
                  <a:solidFill>
                    <a:srgbClr val="000099"/>
                  </a:solidFill>
                </a:endParaRPr>
              </a:p>
            </p:txBody>
          </p:sp>
        </mc:Choice>
        <mc:Fallback xmlns="">
          <p:sp>
            <p:nvSpPr>
              <p:cNvPr id="18" name="Inhaltsplatzhalt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970" y="847765"/>
                <a:ext cx="8403534" cy="2746056"/>
              </a:xfrm>
              <a:prstGeom prst="rect">
                <a:avLst/>
              </a:prstGeom>
              <a:blipFill rotWithShape="0">
                <a:blip r:embed="rId2"/>
                <a:stretch>
                  <a:fillRect l="-1161" t="-1996" b="-155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olo 1"/>
          <p:cNvSpPr txBox="1">
            <a:spLocks/>
          </p:cNvSpPr>
          <p:nvPr/>
        </p:nvSpPr>
        <p:spPr>
          <a:xfrm>
            <a:off x="455960" y="44624"/>
            <a:ext cx="8436520" cy="72772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i="1" kern="120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dirty="0" smtClean="0">
                <a:solidFill>
                  <a:srgbClr val="002060"/>
                </a:solidFill>
              </a:rPr>
              <a:t>A detector for PAX at PAX IP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Inhaltsplatzhalter 2"/>
              <p:cNvSpPr txBox="1">
                <a:spLocks/>
              </p:cNvSpPr>
              <p:nvPr/>
            </p:nvSpPr>
            <p:spPr>
              <a:xfrm>
                <a:off x="759741" y="3684414"/>
                <a:ext cx="8116095" cy="2919784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  <a:alpha val="60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3200" b="1" kern="1200">
                    <a:solidFill>
                      <a:schemeClr val="tx1">
                        <a:tint val="75000"/>
                      </a:schemeClr>
                    </a:solidFill>
                    <a:latin typeface="Georgia" panose="02040502050405020303" pitchFamily="18" charset="0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defRPr/>
                </a:pPr>
                <a:r>
                  <a:rPr lang="en-US" sz="2000" dirty="0" smtClean="0"/>
                  <a:t>	</a:t>
                </a:r>
                <a:r>
                  <a:rPr lang="de-DE" sz="2000" b="1" dirty="0" smtClean="0">
                    <a:solidFill>
                      <a:srgbClr val="008000"/>
                    </a:solidFill>
                  </a:rPr>
                  <a:t>Spin-</a:t>
                </a:r>
                <a:r>
                  <a:rPr lang="de-DE" sz="2000" b="1" dirty="0" err="1" smtClean="0">
                    <a:solidFill>
                      <a:srgbClr val="008000"/>
                    </a:solidFill>
                  </a:rPr>
                  <a:t>filtering</a:t>
                </a:r>
                <a:r>
                  <a:rPr lang="de-DE" sz="2000" b="1" dirty="0" smtClean="0">
                    <a:solidFill>
                      <a:srgbClr val="008000"/>
                    </a:solidFill>
                  </a:rPr>
                  <a:t> at </a:t>
                </a:r>
                <a:r>
                  <a:rPr lang="de-DE" sz="2000" b="1" dirty="0">
                    <a:solidFill>
                      <a:srgbClr val="008000"/>
                    </a:solidFill>
                  </a:rPr>
                  <a:t>AD </a:t>
                </a:r>
                <a:r>
                  <a:rPr lang="de-DE" sz="2000" b="1" dirty="0" err="1">
                    <a:solidFill>
                      <a:srgbClr val="008000"/>
                    </a:solidFill>
                  </a:rPr>
                  <a:t>exploring</a:t>
                </a:r>
                <a:r>
                  <a:rPr lang="de-DE" sz="2000" b="1" dirty="0">
                    <a:solidFill>
                      <a:srgbClr val="008000"/>
                    </a:solidFill>
                  </a:rPr>
                  <a:t> </a:t>
                </a:r>
                <a:r>
                  <a:rPr lang="de-DE" sz="2000" b="1" dirty="0" err="1" smtClean="0">
                    <a:solidFill>
                      <a:srgbClr val="008000"/>
                    </a:solidFill>
                  </a:rPr>
                  <a:t>systems</a:t>
                </a:r>
                <a:r>
                  <a:rPr lang="de-DE" sz="2000" b="1" dirty="0" smtClean="0">
                    <a:solidFill>
                      <a:srgbClr val="008000"/>
                    </a:solidFill>
                  </a:rPr>
                  <a:t> </a:t>
                </a:r>
                <a:endParaRPr lang="de-DE" sz="2000" b="1" dirty="0">
                  <a:solidFill>
                    <a:srgbClr val="008000"/>
                  </a:solidFill>
                </a:endParaRPr>
              </a:p>
              <a:p>
                <a:pPr marL="342900" lvl="2" indent="-342900">
                  <a:spcBef>
                    <a:spcPts val="0"/>
                  </a:spcBef>
                  <a:buClr>
                    <a:srgbClr val="009EE0"/>
                  </a:buClr>
                  <a:buFontTx/>
                  <a:buChar char="•"/>
                  <a:defRPr/>
                </a:pPr>
                <a14:m>
                  <m:oMath xmlns:m="http://schemas.openxmlformats.org/officeDocument/2006/math">
                    <m:r>
                      <a:rPr lang="de-DE" sz="2000" b="1">
                        <a:solidFill>
                          <a:srgbClr val="008000"/>
                        </a:solidFill>
                        <a:latin typeface="Cambria Math"/>
                      </a:rPr>
                      <m:t>𝐩</m:t>
                    </m:r>
                    <m:r>
                      <a:rPr lang="it-IT" sz="2000" b="1" baseline="-2500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𝐛𝐚𝐫</m:t>
                    </m:r>
                    <m:r>
                      <a:rPr lang="it-IT" sz="2000" b="1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it-IT" sz="2000" b="1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𝐩</m:t>
                    </m:r>
                    <m:r>
                      <m:rPr>
                        <m:nor/>
                      </m:rPr>
                      <a:rPr lang="it-IT" sz="2000" b="1" baseline="-25000">
                        <a:solidFill>
                          <a:srgbClr val="008000"/>
                        </a:solidFill>
                      </a:rPr>
                      <m:t>↑</m:t>
                    </m:r>
                  </m:oMath>
                </a14:m>
                <a:r>
                  <a:rPr lang="de-DE" sz="2000" b="1" dirty="0">
                    <a:solidFill>
                      <a:srgbClr val="008000"/>
                    </a:solidFill>
                  </a:rPr>
                  <a:t>,</a:t>
                </a:r>
                <a14:m>
                  <m:oMath xmlns:m="http://schemas.openxmlformats.org/officeDocument/2006/math">
                    <m:r>
                      <a:rPr lang="de-DE" sz="2000" b="1">
                        <a:solidFill>
                          <a:srgbClr val="008000"/>
                        </a:solidFill>
                        <a:latin typeface="Cambria Math"/>
                      </a:rPr>
                      <m:t>𝐩</m:t>
                    </m:r>
                    <m:r>
                      <a:rPr lang="it-IT" sz="2000" b="1" baseline="-2500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𝐛𝐚𝐫</m:t>
                    </m:r>
                    <m:r>
                      <a:rPr lang="it-IT" sz="2000" b="1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it-IT" sz="2000" b="1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d</m:t>
                    </m:r>
                    <m:r>
                      <m:rPr>
                        <m:nor/>
                      </m:rPr>
                      <a:rPr lang="it-IT" sz="2000" b="1" baseline="-25000">
                        <a:solidFill>
                          <a:srgbClr val="008000"/>
                        </a:solidFill>
                      </a:rPr>
                      <m:t>↑</m:t>
                    </m:r>
                  </m:oMath>
                </a14:m>
                <a:r>
                  <a:rPr lang="de-DE" sz="2000" b="1" dirty="0">
                    <a:solidFill>
                      <a:srgbClr val="008000"/>
                    </a:solidFill>
                  </a:rPr>
                  <a:t>,</a:t>
                </a:r>
              </a:p>
              <a:p>
                <a:pPr marL="342900" lvl="2" indent="-342900">
                  <a:spcBef>
                    <a:spcPts val="0"/>
                  </a:spcBef>
                  <a:buClr>
                    <a:srgbClr val="009EE0"/>
                  </a:buClr>
                  <a:buFontTx/>
                  <a:buChar char="•"/>
                  <a:defRPr/>
                </a:pPr>
                <a:r>
                  <a:rPr lang="de-DE" sz="2000" b="1" dirty="0">
                    <a:solidFill>
                      <a:srgbClr val="008000"/>
                    </a:solidFill>
                  </a:rPr>
                  <a:t> (</a:t>
                </a:r>
                <a:r>
                  <a:rPr lang="de-DE" sz="2000" b="1" dirty="0" err="1">
                    <a:solidFill>
                      <a:srgbClr val="008000"/>
                    </a:solidFill>
                  </a:rPr>
                  <a:t>transverse</a:t>
                </a:r>
                <a:r>
                  <a:rPr lang="de-DE" sz="2000" b="1" dirty="0">
                    <a:solidFill>
                      <a:srgbClr val="008000"/>
                    </a:solidFill>
                  </a:rPr>
                  <a:t> </a:t>
                </a:r>
                <a:r>
                  <a:rPr lang="de-DE" sz="2000" b="1" dirty="0" err="1">
                    <a:solidFill>
                      <a:srgbClr val="008000"/>
                    </a:solidFill>
                  </a:rPr>
                  <a:t>and</a:t>
                </a:r>
                <a:r>
                  <a:rPr lang="de-DE" sz="2000" b="1" dirty="0">
                    <a:solidFill>
                      <a:srgbClr val="008000"/>
                    </a:solidFill>
                  </a:rPr>
                  <a:t> longitudinal </a:t>
                </a:r>
                <a:r>
                  <a:rPr lang="de-DE" sz="2000" b="1" dirty="0" err="1">
                    <a:solidFill>
                      <a:srgbClr val="008000"/>
                    </a:solidFill>
                  </a:rPr>
                  <a:t>polarization</a:t>
                </a:r>
                <a:r>
                  <a:rPr lang="de-DE" sz="2000" b="1" dirty="0">
                    <a:solidFill>
                      <a:srgbClr val="008000"/>
                    </a:solidFill>
                  </a:rPr>
                  <a:t>) </a:t>
                </a:r>
              </a:p>
              <a:p>
                <a:pPr>
                  <a:spcBef>
                    <a:spcPts val="0"/>
                  </a:spcBef>
                  <a:defRPr/>
                </a:pPr>
                <a:endParaRPr lang="en-US" sz="2000" dirty="0"/>
              </a:p>
              <a:p>
                <a:pPr>
                  <a:spcBef>
                    <a:spcPts val="0"/>
                  </a:spcBef>
                  <a:defRPr/>
                </a:pPr>
                <a:r>
                  <a:rPr lang="de-DE" sz="2000" dirty="0" smtClean="0">
                    <a:solidFill>
                      <a:srgbClr val="008000"/>
                    </a:solidFill>
                  </a:rPr>
                  <a:t>Spin </a:t>
                </a:r>
                <a:r>
                  <a:rPr lang="de-DE" sz="2000" dirty="0">
                    <a:solidFill>
                      <a:srgbClr val="008000"/>
                    </a:solidFill>
                  </a:rPr>
                  <a:t>observables in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de-DE" sz="2000" i="1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sz="2000">
                            <a:solidFill>
                              <a:srgbClr val="008000"/>
                            </a:solidFill>
                            <a:latin typeface="Cambria Math"/>
                          </a:rPr>
                          <m:t>𝐩</m:t>
                        </m:r>
                      </m:e>
                    </m:acc>
                    <m:acc>
                      <m:accPr>
                        <m:chr m:val="⃗"/>
                        <m:ctrlPr>
                          <a:rPr lang="de-DE" sz="2000" i="1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sz="2000">
                            <a:solidFill>
                              <a:srgbClr val="008000"/>
                            </a:solidFill>
                            <a:latin typeface="Cambria Math"/>
                          </a:rPr>
                          <m:t>𝐝</m:t>
                        </m:r>
                      </m:e>
                    </m:acc>
                  </m:oMath>
                </a14:m>
                <a:r>
                  <a:rPr lang="de-DE" sz="2000" dirty="0">
                    <a:solidFill>
                      <a:srgbClr val="008000"/>
                    </a:solidFill>
                  </a:rPr>
                  <a:t> </a:t>
                </a:r>
                <a:r>
                  <a:rPr lang="de-DE" sz="2000" dirty="0" err="1">
                    <a:solidFill>
                      <a:srgbClr val="008000"/>
                    </a:solidFill>
                  </a:rPr>
                  <a:t>breakup</a:t>
                </a:r>
                <a:r>
                  <a:rPr lang="de-DE" sz="2000" dirty="0">
                    <a:solidFill>
                      <a:srgbClr val="008000"/>
                    </a:solidFill>
                  </a:rPr>
                  <a:t> </a:t>
                </a:r>
                <a:r>
                  <a:rPr lang="de-DE" sz="2000" dirty="0" err="1">
                    <a:solidFill>
                      <a:srgbClr val="008000"/>
                    </a:solidFill>
                  </a:rPr>
                  <a:t>reactions</a:t>
                </a:r>
                <a:r>
                  <a:rPr lang="de-DE" sz="2000" dirty="0">
                    <a:solidFill>
                      <a:srgbClr val="008000"/>
                    </a:solidFill>
                  </a:rPr>
                  <a:t> </a:t>
                </a:r>
                <a:r>
                  <a:rPr lang="de-DE" sz="2000" dirty="0" err="1">
                    <a:solidFill>
                      <a:srgbClr val="008000"/>
                    </a:solidFill>
                  </a:rPr>
                  <a:t>between</a:t>
                </a:r>
                <a:r>
                  <a:rPr lang="de-DE" sz="2000" dirty="0">
                    <a:solidFill>
                      <a:srgbClr val="008000"/>
                    </a:solidFill>
                  </a:rPr>
                  <a:t> 30 </a:t>
                </a:r>
                <a:r>
                  <a:rPr lang="de-DE" sz="2000" dirty="0" err="1">
                    <a:solidFill>
                      <a:srgbClr val="008000"/>
                    </a:solidFill>
                  </a:rPr>
                  <a:t>and</a:t>
                </a:r>
                <a:r>
                  <a:rPr lang="de-DE" sz="2000" dirty="0">
                    <a:solidFill>
                      <a:srgbClr val="008000"/>
                    </a:solidFill>
                  </a:rPr>
                  <a:t> 50 </a:t>
                </a:r>
                <a:r>
                  <a:rPr lang="de-DE" sz="2000" dirty="0" err="1">
                    <a:solidFill>
                      <a:srgbClr val="008000"/>
                    </a:solidFill>
                  </a:rPr>
                  <a:t>MeV</a:t>
                </a:r>
                <a:r>
                  <a:rPr lang="de-DE" sz="2000" dirty="0">
                    <a:solidFill>
                      <a:srgbClr val="008000"/>
                    </a:solidFill>
                  </a:rPr>
                  <a:t> </a:t>
                </a:r>
                <a:r>
                  <a:rPr lang="de-DE" sz="2000" dirty="0" err="1">
                    <a:solidFill>
                      <a:srgbClr val="008000"/>
                    </a:solidFill>
                  </a:rPr>
                  <a:t>proton</a:t>
                </a:r>
                <a:r>
                  <a:rPr lang="de-DE" sz="2000" dirty="0">
                    <a:solidFill>
                      <a:srgbClr val="008000"/>
                    </a:solidFill>
                  </a:rPr>
                  <a:t> beam </a:t>
                </a:r>
                <a:r>
                  <a:rPr lang="de-DE" sz="2000" dirty="0" err="1">
                    <a:solidFill>
                      <a:srgbClr val="008000"/>
                    </a:solidFill>
                  </a:rPr>
                  <a:t>energy</a:t>
                </a:r>
                <a:endParaRPr lang="de-DE" sz="2000" dirty="0">
                  <a:solidFill>
                    <a:srgbClr val="008000"/>
                  </a:solidFill>
                </a:endParaRPr>
              </a:p>
              <a:p>
                <a:pPr>
                  <a:spcBef>
                    <a:spcPts val="0"/>
                  </a:spcBef>
                  <a:defRPr/>
                </a:pPr>
                <a:endParaRPr lang="de-DE" sz="2000" dirty="0">
                  <a:solidFill>
                    <a:srgbClr val="008000"/>
                  </a:solidFill>
                </a:endParaRPr>
              </a:p>
              <a:p>
                <a:pPr>
                  <a:spcBef>
                    <a:spcPts val="0"/>
                  </a:spcBef>
                  <a:defRPr/>
                </a:pPr>
                <a:r>
                  <a:rPr lang="de-DE" sz="2000" dirty="0">
                    <a:solidFill>
                      <a:srgbClr val="008000"/>
                    </a:solidFill>
                  </a:rPr>
                  <a:t>T</a:t>
                </a:r>
                <a:r>
                  <a:rPr lang="en-US" sz="2000" dirty="0" err="1">
                    <a:solidFill>
                      <a:srgbClr val="008000"/>
                    </a:solidFill>
                  </a:rPr>
                  <a:t>ime</a:t>
                </a:r>
                <a:r>
                  <a:rPr lang="en-US" sz="2000" dirty="0">
                    <a:solidFill>
                      <a:srgbClr val="008000"/>
                    </a:solidFill>
                  </a:rPr>
                  <a:t> Reversal Invariance Test at COSY at </a:t>
                </a:r>
                <a:r>
                  <a:rPr lang="de-DE" sz="2000" dirty="0">
                    <a:solidFill>
                      <a:srgbClr val="008000"/>
                    </a:solidFill>
                  </a:rPr>
                  <a:t>T</a:t>
                </a:r>
                <a:r>
                  <a:rPr lang="de-DE" sz="1200" dirty="0">
                    <a:solidFill>
                      <a:srgbClr val="008000"/>
                    </a:solidFill>
                  </a:rPr>
                  <a:t>p</a:t>
                </a:r>
                <a14:m>
                  <m:oMath xmlns:m="http://schemas.openxmlformats.org/officeDocument/2006/math">
                    <m:r>
                      <a:rPr lang="de-DE" sz="2000">
                        <a:solidFill>
                          <a:srgbClr val="008000"/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a:rPr lang="de-DE" sz="2000" i="1">
                        <a:solidFill>
                          <a:srgbClr val="008000"/>
                        </a:solidFill>
                        <a:latin typeface="Cambria Math"/>
                        <a:ea typeface="Cambria Math"/>
                      </a:rPr>
                      <m:t>= </m:t>
                    </m:r>
                  </m:oMath>
                </a14:m>
                <a:r>
                  <a:rPr lang="de-DE" sz="2000" dirty="0">
                    <a:solidFill>
                      <a:srgbClr val="008000"/>
                    </a:solidFill>
                  </a:rPr>
                  <a:t>130 </a:t>
                </a:r>
                <a:r>
                  <a:rPr lang="de-DE" sz="2000" dirty="0" err="1">
                    <a:solidFill>
                      <a:srgbClr val="008000"/>
                    </a:solidFill>
                  </a:rPr>
                  <a:t>MeV</a:t>
                </a:r>
                <a:r>
                  <a:rPr lang="de-DE" sz="2000" dirty="0">
                    <a:solidFill>
                      <a:srgbClr val="008000"/>
                    </a:solidFill>
                  </a:rPr>
                  <a:t> 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de-DE" sz="2000" i="1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sz="2000">
                            <a:solidFill>
                              <a:srgbClr val="008000"/>
                            </a:solidFill>
                            <a:latin typeface="Cambria Math"/>
                          </a:rPr>
                          <m:t>𝐩</m:t>
                        </m:r>
                      </m:e>
                    </m:acc>
                    <m:acc>
                      <m:accPr>
                        <m:chr m:val="⃗"/>
                        <m:ctrlPr>
                          <a:rPr lang="de-DE" sz="2000" i="1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sz="2000">
                            <a:solidFill>
                              <a:srgbClr val="008000"/>
                            </a:solidFill>
                            <a:latin typeface="Cambria Math"/>
                          </a:rPr>
                          <m:t>𝐝</m:t>
                        </m:r>
                      </m:e>
                    </m:acc>
                  </m:oMath>
                </a14:m>
                <a:r>
                  <a:rPr lang="de-DE" sz="2000" dirty="0">
                    <a:solidFill>
                      <a:srgbClr val="008000"/>
                    </a:solidFill>
                  </a:rPr>
                  <a:t> scattering)</a:t>
                </a:r>
                <a:endParaRPr lang="en-US" sz="2000" dirty="0">
                  <a:solidFill>
                    <a:srgbClr val="008000"/>
                  </a:solidFill>
                </a:endParaRPr>
              </a:p>
              <a:p>
                <a:pPr>
                  <a:spcBef>
                    <a:spcPts val="0"/>
                  </a:spcBef>
                  <a:defRPr/>
                </a:pPr>
                <a:endParaRPr lang="de-DE" sz="2000" dirty="0"/>
              </a:p>
              <a:p>
                <a:pPr>
                  <a:spcBef>
                    <a:spcPts val="0"/>
                  </a:spcBef>
                  <a:defRPr/>
                </a:pPr>
                <a:endParaRPr lang="en-US" sz="2400" dirty="0" smtClean="0"/>
              </a:p>
              <a:p>
                <a:pPr>
                  <a:spcBef>
                    <a:spcPts val="0"/>
                  </a:spcBef>
                  <a:defRPr/>
                </a:pPr>
                <a:endParaRPr lang="en-US" sz="2400" dirty="0"/>
              </a:p>
              <a:p>
                <a:pPr>
                  <a:spcBef>
                    <a:spcPts val="0"/>
                  </a:spcBef>
                  <a:defRPr/>
                </a:pPr>
                <a:endParaRPr lang="en-US" sz="2400" dirty="0"/>
              </a:p>
            </p:txBody>
          </p:sp>
        </mc:Choice>
        <mc:Fallback xmlns="">
          <p:sp>
            <p:nvSpPr>
              <p:cNvPr id="8" name="Inhaltsplatzhalt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741" y="3684414"/>
                <a:ext cx="8116095" cy="2919784"/>
              </a:xfrm>
              <a:prstGeom prst="rect">
                <a:avLst/>
              </a:prstGeom>
              <a:blipFill rotWithShape="0">
                <a:blip r:embed="rId3"/>
                <a:stretch>
                  <a:fillRect l="-451" t="-1253" r="-2404" b="-375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ttangolo 1"/>
          <p:cNvSpPr/>
          <p:nvPr/>
        </p:nvSpPr>
        <p:spPr>
          <a:xfrm rot="16200000">
            <a:off x="-910312" y="1908537"/>
            <a:ext cx="2584233" cy="646331"/>
          </a:xfrm>
          <a:prstGeom prst="rect">
            <a:avLst/>
          </a:prstGeom>
          <a:solidFill>
            <a:srgbClr val="FFFF00">
              <a:alpha val="60000"/>
            </a:srgb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Spin-</a:t>
            </a:r>
            <a:r>
              <a:rPr lang="it-IT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filtering</a:t>
            </a:r>
            <a:endParaRPr lang="it-IT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ttangolo 8"/>
          <p:cNvSpPr/>
          <p:nvPr/>
        </p:nvSpPr>
        <p:spPr>
          <a:xfrm rot="16200000">
            <a:off x="-985607" y="4827690"/>
            <a:ext cx="2844364" cy="64633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6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Extension</a:t>
            </a:r>
            <a:endParaRPr lang="it-IT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3187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690" y="44624"/>
            <a:ext cx="8737798" cy="1160289"/>
          </a:xfr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/>
          <a:p>
            <a:r>
              <a:rPr lang="en-US" dirty="0" smtClean="0"/>
              <a:t>PAX IP: filter and/or </a:t>
            </a:r>
            <a:r>
              <a:rPr lang="en-US" dirty="0" err="1" smtClean="0"/>
              <a:t>polarimeter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quarter" idx="10"/>
          </p:nvPr>
        </p:nvSpPr>
        <p:spPr>
          <a:xfrm>
            <a:off x="0" y="6565900"/>
            <a:ext cx="971600" cy="292100"/>
          </a:xfrm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r>
              <a:rPr lang="it-IT" sz="1200" dirty="0" smtClean="0">
                <a:solidFill>
                  <a:schemeClr val="tx1"/>
                </a:solidFill>
              </a:rPr>
              <a:t>G. Ciullo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635896" y="6525344"/>
            <a:ext cx="1794892" cy="304800"/>
          </a:xfrm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Polarization at COSY</a:t>
            </a:r>
            <a:endParaRPr lang="it-IT" sz="1200" dirty="0" smtClean="0">
              <a:solidFill>
                <a:schemeClr val="tx1"/>
              </a:solidFill>
            </a:endParaRPr>
          </a:p>
        </p:txBody>
      </p:sp>
      <p:sp>
        <p:nvSpPr>
          <p:cNvPr id="6" name="Segnaposto numero diapositiva 5"/>
          <p:cNvSpPr txBox="1">
            <a:spLocks/>
          </p:cNvSpPr>
          <p:nvPr/>
        </p:nvSpPr>
        <p:spPr>
          <a:xfrm>
            <a:off x="8691388" y="6605984"/>
            <a:ext cx="417116" cy="27940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AC1B16-62ED-4021-A923-C2DB90FC747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Inhaltsplatzhalter 2"/>
              <p:cNvSpPr txBox="1">
                <a:spLocks/>
              </p:cNvSpPr>
              <p:nvPr/>
            </p:nvSpPr>
            <p:spPr>
              <a:xfrm>
                <a:off x="-36512" y="4152376"/>
                <a:ext cx="5976663" cy="2244080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  <a:alpha val="50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3200" b="1" kern="1200">
                    <a:solidFill>
                      <a:schemeClr val="tx1">
                        <a:tint val="75000"/>
                      </a:schemeClr>
                    </a:solidFill>
                    <a:latin typeface="Georgia" panose="02040502050405020303" pitchFamily="18" charset="0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sz="1600" dirty="0" smtClean="0">
                    <a:solidFill>
                      <a:srgbClr val="CC0000"/>
                    </a:solidFill>
                  </a:rPr>
                  <a:t>Barrel-</a:t>
                </a:r>
                <a:r>
                  <a:rPr lang="de-DE" sz="1600" dirty="0" err="1" smtClean="0">
                    <a:solidFill>
                      <a:srgbClr val="CC0000"/>
                    </a:solidFill>
                  </a:rPr>
                  <a:t>shaped</a:t>
                </a:r>
                <a:r>
                  <a:rPr lang="de-DE" sz="1600" dirty="0">
                    <a:solidFill>
                      <a:srgbClr val="CC0000"/>
                    </a:solidFill>
                  </a:rPr>
                  <a:t>,</a:t>
                </a:r>
                <a:r>
                  <a:rPr lang="el-GR" sz="1600" dirty="0">
                    <a:solidFill>
                      <a:srgbClr val="CC0000"/>
                    </a:solidFill>
                  </a:rPr>
                  <a:t> φ</a:t>
                </a:r>
                <a:r>
                  <a:rPr lang="de-DE" sz="1600" dirty="0">
                    <a:solidFill>
                      <a:srgbClr val="CC0000"/>
                    </a:solidFill>
                  </a:rPr>
                  <a:t>-</a:t>
                </a:r>
                <a:r>
                  <a:rPr lang="de-DE" sz="1600" dirty="0" err="1">
                    <a:solidFill>
                      <a:srgbClr val="CC0000"/>
                    </a:solidFill>
                  </a:rPr>
                  <a:t>symmetric</a:t>
                </a:r>
                <a:r>
                  <a:rPr lang="de-DE" sz="1600" dirty="0">
                    <a:solidFill>
                      <a:srgbClr val="CC0000"/>
                    </a:solidFill>
                  </a:rPr>
                  <a:t> </a:t>
                </a:r>
                <a:r>
                  <a:rPr lang="de-DE" sz="1600" dirty="0" err="1">
                    <a:solidFill>
                      <a:srgbClr val="CC0000"/>
                    </a:solidFill>
                  </a:rPr>
                  <a:t>detection</a:t>
                </a:r>
                <a:r>
                  <a:rPr lang="de-DE" sz="1600" dirty="0">
                    <a:solidFill>
                      <a:srgbClr val="CC0000"/>
                    </a:solidFill>
                  </a:rPr>
                  <a:t> </a:t>
                </a:r>
                <a:r>
                  <a:rPr lang="de-DE" sz="1600" dirty="0" err="1">
                    <a:solidFill>
                      <a:srgbClr val="CC0000"/>
                    </a:solidFill>
                  </a:rPr>
                  <a:t>system</a:t>
                </a:r>
                <a:endParaRPr lang="de-DE" sz="1600" dirty="0">
                  <a:solidFill>
                    <a:srgbClr val="CC0000"/>
                  </a:solidFill>
                </a:endParaRPr>
              </a:p>
              <a:p>
                <a:r>
                  <a:rPr lang="de-DE" sz="1600" dirty="0">
                    <a:solidFill>
                      <a:srgbClr val="CC0000"/>
                    </a:solidFill>
                  </a:rPr>
                  <a:t>24 double-</a:t>
                </a:r>
                <a:r>
                  <a:rPr lang="de-DE" sz="1600" dirty="0" err="1">
                    <a:solidFill>
                      <a:srgbClr val="CC0000"/>
                    </a:solidFill>
                  </a:rPr>
                  <a:t>sided</a:t>
                </a:r>
                <a:r>
                  <a:rPr lang="de-DE" sz="1600" dirty="0">
                    <a:solidFill>
                      <a:srgbClr val="CC0000"/>
                    </a:solidFill>
                  </a:rPr>
                  <a:t> </a:t>
                </a:r>
                <a:r>
                  <a:rPr lang="de-DE" sz="1600" dirty="0" err="1">
                    <a:solidFill>
                      <a:srgbClr val="CC0000"/>
                    </a:solidFill>
                  </a:rPr>
                  <a:t>position</a:t>
                </a:r>
                <a:r>
                  <a:rPr lang="de-DE" sz="1600" dirty="0">
                    <a:solidFill>
                      <a:srgbClr val="CC0000"/>
                    </a:solidFill>
                  </a:rPr>
                  <a:t> sensitive </a:t>
                </a:r>
                <a:r>
                  <a:rPr lang="de-DE" sz="1600" dirty="0" err="1">
                    <a:solidFill>
                      <a:srgbClr val="CC0000"/>
                    </a:solidFill>
                  </a:rPr>
                  <a:t>silicon</a:t>
                </a:r>
                <a:r>
                  <a:rPr lang="de-DE" sz="1600" dirty="0">
                    <a:solidFill>
                      <a:srgbClr val="CC0000"/>
                    </a:solidFill>
                  </a:rPr>
                  <a:t> </a:t>
                </a:r>
                <a:r>
                  <a:rPr lang="de-DE" sz="1600" dirty="0" err="1">
                    <a:solidFill>
                      <a:srgbClr val="CC0000"/>
                    </a:solidFill>
                  </a:rPr>
                  <a:t>strip</a:t>
                </a:r>
                <a:endParaRPr lang="de-DE" sz="1600" dirty="0">
                  <a:solidFill>
                    <a:srgbClr val="CC0000"/>
                  </a:solidFill>
                </a:endParaRPr>
              </a:p>
              <a:p>
                <a:r>
                  <a:rPr lang="de-DE" sz="1600" dirty="0">
                    <a:solidFill>
                      <a:srgbClr val="CC0000"/>
                    </a:solidFill>
                  </a:rPr>
                  <a:t>      </a:t>
                </a:r>
                <a:r>
                  <a:rPr lang="de-DE" sz="1600" dirty="0" err="1">
                    <a:solidFill>
                      <a:srgbClr val="CC0000"/>
                    </a:solidFill>
                  </a:rPr>
                  <a:t>sensors</a:t>
                </a:r>
                <a:r>
                  <a:rPr lang="de-DE" sz="1600" dirty="0">
                    <a:solidFill>
                      <a:srgbClr val="CC0000"/>
                    </a:solidFill>
                  </a:rPr>
                  <a:t> in </a:t>
                </a:r>
                <a:r>
                  <a:rPr lang="de-DE" sz="1600" dirty="0" err="1">
                    <a:solidFill>
                      <a:srgbClr val="CC0000"/>
                    </a:solidFill>
                  </a:rPr>
                  <a:t>three</a:t>
                </a:r>
                <a:r>
                  <a:rPr lang="de-DE" sz="1600" dirty="0">
                    <a:solidFill>
                      <a:srgbClr val="CC0000"/>
                    </a:solidFill>
                  </a:rPr>
                  <a:t> </a:t>
                </a:r>
                <a:r>
                  <a:rPr lang="de-DE" sz="1600" dirty="0" err="1">
                    <a:solidFill>
                      <a:srgbClr val="CC0000"/>
                    </a:solidFill>
                  </a:rPr>
                  <a:t>layers</a:t>
                </a:r>
                <a:r>
                  <a:rPr lang="de-DE" sz="1600" dirty="0">
                    <a:solidFill>
                      <a:srgbClr val="CC0000"/>
                    </a:solidFill>
                  </a:rPr>
                  <a:t> (300 </a:t>
                </a:r>
                <a:r>
                  <a:rPr lang="el-GR" sz="1600" dirty="0">
                    <a:solidFill>
                      <a:srgbClr val="CC0000"/>
                    </a:solidFill>
                  </a:rPr>
                  <a:t>μ</a:t>
                </a:r>
                <a:r>
                  <a:rPr lang="de-DE" sz="1600" dirty="0">
                    <a:solidFill>
                      <a:srgbClr val="CC0000"/>
                    </a:solidFill>
                  </a:rPr>
                  <a:t>m, 300 </a:t>
                </a:r>
                <a:r>
                  <a:rPr lang="el-GR" sz="1600" dirty="0">
                    <a:solidFill>
                      <a:srgbClr val="CC0000"/>
                    </a:solidFill>
                  </a:rPr>
                  <a:t>μ</a:t>
                </a:r>
                <a:r>
                  <a:rPr lang="de-DE" sz="1600" dirty="0">
                    <a:solidFill>
                      <a:srgbClr val="CC0000"/>
                    </a:solidFill>
                  </a:rPr>
                  <a:t>m, 1500 </a:t>
                </a:r>
                <a:r>
                  <a:rPr lang="el-GR" sz="1600" dirty="0">
                    <a:solidFill>
                      <a:srgbClr val="CC0000"/>
                    </a:solidFill>
                  </a:rPr>
                  <a:t>μ</a:t>
                </a:r>
                <a:r>
                  <a:rPr lang="de-DE" sz="1600" dirty="0">
                    <a:solidFill>
                      <a:srgbClr val="CC0000"/>
                    </a:solidFill>
                  </a:rPr>
                  <a:t>m)</a:t>
                </a:r>
              </a:p>
              <a:p>
                <a:r>
                  <a:rPr lang="de-DE" sz="1600" dirty="0">
                    <a:solidFill>
                      <a:srgbClr val="CC0000"/>
                    </a:solidFill>
                  </a:rPr>
                  <a:t>Strip </a:t>
                </a:r>
                <a:r>
                  <a:rPr lang="de-DE" sz="1600" dirty="0" err="1">
                    <a:solidFill>
                      <a:srgbClr val="CC0000"/>
                    </a:solidFill>
                  </a:rPr>
                  <a:t>pitch</a:t>
                </a:r>
                <a:r>
                  <a:rPr lang="de-DE" sz="1600" dirty="0">
                    <a:solidFill>
                      <a:srgbClr val="CC0000"/>
                    </a:solidFill>
                  </a:rPr>
                  <a:t> </a:t>
                </a:r>
                <a:r>
                  <a:rPr lang="de-DE" sz="1600" dirty="0" err="1">
                    <a:solidFill>
                      <a:srgbClr val="CC0000"/>
                    </a:solidFill>
                  </a:rPr>
                  <a:t>of</a:t>
                </a:r>
                <a:r>
                  <a:rPr lang="de-DE" sz="1600" dirty="0">
                    <a:solidFill>
                      <a:srgbClr val="CC0000"/>
                    </a:solidFill>
                  </a:rPr>
                  <a:t> 0.7 mm </a:t>
                </a:r>
                <a:r>
                  <a:rPr lang="de-DE" sz="1600" dirty="0" err="1">
                    <a:solidFill>
                      <a:srgbClr val="CC0000"/>
                    </a:solidFill>
                  </a:rPr>
                  <a:t>results</a:t>
                </a:r>
                <a:r>
                  <a:rPr lang="de-DE" sz="1600" dirty="0">
                    <a:solidFill>
                      <a:srgbClr val="CC0000"/>
                    </a:solidFill>
                  </a:rPr>
                  <a:t> in a </a:t>
                </a:r>
                <a:r>
                  <a:rPr lang="de-DE" sz="1600" dirty="0" err="1">
                    <a:solidFill>
                      <a:srgbClr val="CC0000"/>
                    </a:solidFill>
                  </a:rPr>
                  <a:t>vertex</a:t>
                </a:r>
                <a:r>
                  <a:rPr lang="de-DE" sz="1600" dirty="0">
                    <a:solidFill>
                      <a:srgbClr val="CC0000"/>
                    </a:solidFill>
                  </a:rPr>
                  <a:t> </a:t>
                </a:r>
              </a:p>
              <a:p>
                <a:r>
                  <a:rPr lang="de-DE" sz="1600" dirty="0">
                    <a:solidFill>
                      <a:srgbClr val="CC0000"/>
                    </a:solidFill>
                  </a:rPr>
                  <a:t>      </a:t>
                </a:r>
                <a:r>
                  <a:rPr lang="de-DE" sz="1600" dirty="0" err="1">
                    <a:solidFill>
                      <a:srgbClr val="CC0000"/>
                    </a:solidFill>
                  </a:rPr>
                  <a:t>resolution</a:t>
                </a:r>
                <a:r>
                  <a:rPr lang="de-DE" sz="1600" dirty="0">
                    <a:solidFill>
                      <a:srgbClr val="CC0000"/>
                    </a:solidFill>
                  </a:rPr>
                  <a:t> </a:t>
                </a:r>
                <a:r>
                  <a:rPr lang="de-DE" sz="1600" dirty="0" err="1">
                    <a:solidFill>
                      <a:srgbClr val="CC0000"/>
                    </a:solidFill>
                  </a:rPr>
                  <a:t>of</a:t>
                </a:r>
                <a:r>
                  <a:rPr lang="de-DE" sz="1600" dirty="0">
                    <a:solidFill>
                      <a:srgbClr val="CC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sz="1600" i="1">
                        <a:solidFill>
                          <a:srgbClr val="CC0000"/>
                        </a:solidFill>
                        <a:latin typeface="Cambria Math"/>
                        <a:ea typeface="Cambria Math"/>
                      </a:rPr>
                      <m:t>≤</m:t>
                    </m:r>
                  </m:oMath>
                </a14:m>
                <a:r>
                  <a:rPr lang="de-DE" sz="1600" dirty="0" smtClean="0">
                    <a:solidFill>
                      <a:srgbClr val="CC0000"/>
                    </a:solidFill>
                  </a:rPr>
                  <a:t>1 mm</a:t>
                </a:r>
                <a:endParaRPr lang="de-DE" sz="1600" dirty="0">
                  <a:solidFill>
                    <a:srgbClr val="CC0000"/>
                  </a:solidFill>
                </a:endParaRPr>
              </a:p>
              <a:p>
                <a:r>
                  <a:rPr lang="de-DE" sz="1600" dirty="0">
                    <a:solidFill>
                      <a:srgbClr val="CC0000"/>
                    </a:solidFill>
                  </a:rPr>
                  <a:t>All </a:t>
                </a:r>
                <a:r>
                  <a:rPr lang="de-DE" sz="1600" dirty="0" err="1">
                    <a:solidFill>
                      <a:srgbClr val="CC0000"/>
                    </a:solidFill>
                  </a:rPr>
                  <a:t>spin</a:t>
                </a:r>
                <a:r>
                  <a:rPr lang="de-DE" sz="1600" dirty="0">
                    <a:solidFill>
                      <a:srgbClr val="CC0000"/>
                    </a:solidFill>
                  </a:rPr>
                  <a:t> observables </a:t>
                </a:r>
                <a:r>
                  <a:rPr lang="de-DE" sz="1600" dirty="0" err="1">
                    <a:solidFill>
                      <a:srgbClr val="CC0000"/>
                    </a:solidFill>
                  </a:rPr>
                  <a:t>measurable</a:t>
                </a:r>
                <a:r>
                  <a:rPr lang="de-DE" sz="1600" dirty="0">
                    <a:solidFill>
                      <a:srgbClr val="CC0000"/>
                    </a:solidFill>
                  </a:rPr>
                  <a:t> </a:t>
                </a:r>
                <a:r>
                  <a:rPr lang="de-DE" sz="1600" dirty="0" err="1" smtClean="0">
                    <a:solidFill>
                      <a:srgbClr val="CC0000"/>
                    </a:solidFill>
                  </a:rPr>
                  <a:t>independently</a:t>
                </a:r>
                <a:r>
                  <a:rPr lang="de-DE" sz="1600" dirty="0" smtClean="0">
                    <a:solidFill>
                      <a:srgbClr val="CC0000"/>
                    </a:solidFill>
                  </a:rPr>
                  <a:t> </a:t>
                </a:r>
                <a:endParaRPr lang="de-DE" sz="1600" dirty="0">
                  <a:solidFill>
                    <a:srgbClr val="CC0000"/>
                  </a:solidFill>
                </a:endParaRPr>
              </a:p>
              <a:p>
                <a:r>
                  <a:rPr lang="de-DE" sz="1600" dirty="0">
                    <a:solidFill>
                      <a:srgbClr val="CC0000"/>
                    </a:solidFill>
                  </a:rPr>
                  <a:t>      on </a:t>
                </a:r>
                <a14:m>
                  <m:oMath xmlns:m="http://schemas.openxmlformats.org/officeDocument/2006/math">
                    <m:r>
                      <a:rPr lang="de-DE" sz="1600" i="1">
                        <a:solidFill>
                          <a:srgbClr val="CC0000"/>
                        </a:solidFill>
                        <a:latin typeface="Cambria Math"/>
                        <a:ea typeface="Cambria Math"/>
                      </a:rPr>
                      <m:t>𝝋</m:t>
                    </m:r>
                  </m:oMath>
                </a14:m>
                <a:r>
                  <a:rPr lang="de-DE" sz="1600" dirty="0">
                    <a:solidFill>
                      <a:srgbClr val="CC0000"/>
                    </a:solidFill>
                  </a:rPr>
                  <a:t>-</a:t>
                </a:r>
                <a:r>
                  <a:rPr lang="de-DE" sz="1600" dirty="0" err="1">
                    <a:solidFill>
                      <a:srgbClr val="CC0000"/>
                    </a:solidFill>
                  </a:rPr>
                  <a:t>dependence</a:t>
                </a:r>
                <a:r>
                  <a:rPr lang="de-DE" sz="1600" dirty="0">
                    <a:solidFill>
                      <a:srgbClr val="CC0000"/>
                    </a:solidFill>
                  </a:rPr>
                  <a:t>  ( cos(</a:t>
                </a:r>
                <a14:m>
                  <m:oMath xmlns:m="http://schemas.openxmlformats.org/officeDocument/2006/math">
                    <m:r>
                      <a:rPr lang="de-DE" sz="1600" i="1">
                        <a:solidFill>
                          <a:srgbClr val="CC0000"/>
                        </a:solidFill>
                        <a:latin typeface="Cambria Math"/>
                        <a:ea typeface="Cambria Math"/>
                      </a:rPr>
                      <m:t>𝝋</m:t>
                    </m:r>
                  </m:oMath>
                </a14:m>
                <a:r>
                  <a:rPr lang="de-DE" sz="1600" dirty="0">
                    <a:solidFill>
                      <a:srgbClr val="CC0000"/>
                    </a:solidFill>
                  </a:rPr>
                  <a:t>), cos(</a:t>
                </a:r>
                <a14:m>
                  <m:oMath xmlns:m="http://schemas.openxmlformats.org/officeDocument/2006/math">
                    <m:r>
                      <a:rPr lang="de-DE" sz="1600" i="1">
                        <a:solidFill>
                          <a:srgbClr val="CC0000"/>
                        </a:solidFill>
                        <a:latin typeface="Cambria Math"/>
                      </a:rPr>
                      <m:t>𝟐</m:t>
                    </m:r>
                    <m:r>
                      <a:rPr lang="de-DE" sz="1600" i="1">
                        <a:solidFill>
                          <a:srgbClr val="CC0000"/>
                        </a:solidFill>
                        <a:latin typeface="Cambria Math"/>
                        <a:ea typeface="Cambria Math"/>
                      </a:rPr>
                      <m:t>𝝋</m:t>
                    </m:r>
                  </m:oMath>
                </a14:m>
                <a:r>
                  <a:rPr lang="de-DE" sz="1600" dirty="0">
                    <a:solidFill>
                      <a:srgbClr val="CC0000"/>
                    </a:solidFill>
                  </a:rPr>
                  <a:t>) </a:t>
                </a:r>
                <a:r>
                  <a:rPr lang="de-DE" sz="1600" dirty="0" smtClean="0">
                    <a:solidFill>
                      <a:srgbClr val="CC0000"/>
                    </a:solidFill>
                  </a:rPr>
                  <a:t>)</a:t>
                </a:r>
                <a:r>
                  <a:rPr lang="de-DE" sz="1800" dirty="0" smtClean="0">
                    <a:solidFill>
                      <a:srgbClr val="CC0000"/>
                    </a:solidFill>
                  </a:rPr>
                  <a:t> </a:t>
                </a:r>
                <a:endParaRPr lang="de-DE" sz="1800" dirty="0">
                  <a:solidFill>
                    <a:srgbClr val="CC0000"/>
                  </a:solidFill>
                </a:endParaRPr>
              </a:p>
            </p:txBody>
          </p:sp>
        </mc:Choice>
        <mc:Fallback xmlns="">
          <p:sp>
            <p:nvSpPr>
              <p:cNvPr id="12" name="Inhaltsplatzhalt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512" y="4152376"/>
                <a:ext cx="5976663" cy="2244080"/>
              </a:xfrm>
              <a:prstGeom prst="rect">
                <a:avLst/>
              </a:prstGeom>
              <a:blipFill rotWithShape="0">
                <a:blip r:embed="rId2"/>
                <a:stretch>
                  <a:fillRect t="-8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itel 1"/>
          <p:cNvSpPr txBox="1">
            <a:spLocks/>
          </p:cNvSpPr>
          <p:nvPr/>
        </p:nvSpPr>
        <p:spPr bwMode="auto">
          <a:xfrm>
            <a:off x="713850" y="1157824"/>
            <a:ext cx="8056128" cy="74987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9pPr>
          </a:lstStyle>
          <a:p>
            <a:r>
              <a:rPr lang="de-DE" sz="2800" u="sng" dirty="0" err="1" smtClean="0">
                <a:solidFill>
                  <a:srgbClr val="005B82"/>
                </a:solidFill>
              </a:rPr>
              <a:t>Simulations</a:t>
            </a:r>
            <a:r>
              <a:rPr lang="de-DE" sz="2800" u="sng" dirty="0" smtClean="0">
                <a:solidFill>
                  <a:srgbClr val="005B82"/>
                </a:solidFill>
              </a:rPr>
              <a:t> in </a:t>
            </a:r>
            <a:r>
              <a:rPr lang="de-DE" sz="2800" u="sng" dirty="0" err="1" smtClean="0">
                <a:solidFill>
                  <a:srgbClr val="005B82"/>
                </a:solidFill>
              </a:rPr>
              <a:t>order</a:t>
            </a:r>
            <a:r>
              <a:rPr lang="de-DE" sz="2800" u="sng" dirty="0" smtClean="0">
                <a:solidFill>
                  <a:srgbClr val="005B82"/>
                </a:solidFill>
              </a:rPr>
              <a:t> </a:t>
            </a:r>
            <a:r>
              <a:rPr lang="de-DE" sz="2800" u="sng" dirty="0" err="1" smtClean="0">
                <a:solidFill>
                  <a:srgbClr val="005B82"/>
                </a:solidFill>
              </a:rPr>
              <a:t>to</a:t>
            </a:r>
            <a:r>
              <a:rPr lang="de-DE" sz="2800" u="sng" dirty="0" smtClean="0">
                <a:solidFill>
                  <a:srgbClr val="005B82"/>
                </a:solidFill>
              </a:rPr>
              <a:t> </a:t>
            </a:r>
            <a:endParaRPr lang="de-DE" sz="2800" u="sng" dirty="0">
              <a:solidFill>
                <a:srgbClr val="005B82"/>
              </a:solidFill>
            </a:endParaRPr>
          </a:p>
        </p:txBody>
      </p:sp>
      <p:sp>
        <p:nvSpPr>
          <p:cNvPr id="14" name="Titel 1"/>
          <p:cNvSpPr txBox="1">
            <a:spLocks/>
          </p:cNvSpPr>
          <p:nvPr/>
        </p:nvSpPr>
        <p:spPr bwMode="auto">
          <a:xfrm>
            <a:off x="179511" y="3401905"/>
            <a:ext cx="5976663" cy="75047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9pPr>
          </a:lstStyle>
          <a:p>
            <a:r>
              <a:rPr lang="de-DE" sz="2800" u="sng" dirty="0" err="1" smtClean="0">
                <a:solidFill>
                  <a:srgbClr val="005B82"/>
                </a:solidFill>
              </a:rPr>
              <a:t>Result</a:t>
            </a:r>
            <a:endParaRPr lang="de-DE" sz="2400" u="sng" dirty="0">
              <a:solidFill>
                <a:srgbClr val="005B82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077" y="3291897"/>
            <a:ext cx="3255427" cy="330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Inhaltsplatzhalter 2"/>
          <p:cNvSpPr txBox="1">
            <a:spLocks/>
          </p:cNvSpPr>
          <p:nvPr/>
        </p:nvSpPr>
        <p:spPr>
          <a:xfrm>
            <a:off x="226689" y="1883737"/>
            <a:ext cx="8824873" cy="130381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b="1" kern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 err="1" smtClean="0">
                <a:solidFill>
                  <a:srgbClr val="008000"/>
                </a:solidFill>
              </a:rPr>
              <a:t>Optimize</a:t>
            </a:r>
            <a:r>
              <a:rPr lang="de-DE" sz="1800" dirty="0" smtClean="0">
                <a:solidFill>
                  <a:srgbClr val="008000"/>
                </a:solidFill>
              </a:rPr>
              <a:t> </a:t>
            </a:r>
            <a:r>
              <a:rPr lang="de-DE" sz="1800" dirty="0" err="1" smtClean="0">
                <a:solidFill>
                  <a:srgbClr val="008000"/>
                </a:solidFill>
              </a:rPr>
              <a:t>the</a:t>
            </a:r>
            <a:r>
              <a:rPr lang="de-DE" sz="1800" dirty="0" smtClean="0">
                <a:solidFill>
                  <a:srgbClr val="008000"/>
                </a:solidFill>
              </a:rPr>
              <a:t> </a:t>
            </a:r>
            <a:r>
              <a:rPr lang="de-DE" sz="1800" dirty="0" err="1" smtClean="0">
                <a:solidFill>
                  <a:srgbClr val="008000"/>
                </a:solidFill>
              </a:rPr>
              <a:t>system</a:t>
            </a:r>
            <a:r>
              <a:rPr lang="de-DE" sz="1800" dirty="0" smtClean="0">
                <a:solidFill>
                  <a:srgbClr val="008000"/>
                </a:solidFill>
              </a:rPr>
              <a:t> </a:t>
            </a:r>
            <a:r>
              <a:rPr lang="de-DE" sz="1800" dirty="0" err="1" smtClean="0">
                <a:solidFill>
                  <a:srgbClr val="008000"/>
                </a:solidFill>
              </a:rPr>
              <a:t>for</a:t>
            </a:r>
            <a:r>
              <a:rPr lang="de-DE" sz="1800" dirty="0" smtClean="0">
                <a:solidFill>
                  <a:srgbClr val="008000"/>
                </a:solidFill>
              </a:rPr>
              <a:t> </a:t>
            </a:r>
            <a:r>
              <a:rPr lang="de-DE" sz="1800" dirty="0" err="1" smtClean="0">
                <a:solidFill>
                  <a:srgbClr val="008000"/>
                </a:solidFill>
              </a:rPr>
              <a:t>spin</a:t>
            </a:r>
            <a:r>
              <a:rPr lang="de-DE" sz="1800" dirty="0" smtClean="0">
                <a:solidFill>
                  <a:srgbClr val="008000"/>
                </a:solidFill>
              </a:rPr>
              <a:t> </a:t>
            </a:r>
            <a:r>
              <a:rPr lang="de-DE" sz="1800" dirty="0" err="1" smtClean="0">
                <a:solidFill>
                  <a:srgbClr val="008000"/>
                </a:solidFill>
              </a:rPr>
              <a:t>filtering</a:t>
            </a:r>
            <a:r>
              <a:rPr lang="de-DE" sz="1800" dirty="0" smtClean="0">
                <a:solidFill>
                  <a:srgbClr val="008000"/>
                </a:solidFill>
              </a:rPr>
              <a:t> </a:t>
            </a:r>
            <a:r>
              <a:rPr lang="de-DE" sz="1800" dirty="0" err="1" smtClean="0">
                <a:solidFill>
                  <a:srgbClr val="008000"/>
                </a:solidFill>
              </a:rPr>
              <a:t>with</a:t>
            </a:r>
            <a:r>
              <a:rPr lang="de-DE" sz="1800" dirty="0" smtClean="0">
                <a:solidFill>
                  <a:srgbClr val="008000"/>
                </a:solidFill>
              </a:rPr>
              <a:t> </a:t>
            </a:r>
            <a:r>
              <a:rPr lang="de-DE" sz="1800" dirty="0" err="1" smtClean="0">
                <a:solidFill>
                  <a:srgbClr val="008000"/>
                </a:solidFill>
              </a:rPr>
              <a:t>antiprotons</a:t>
            </a:r>
            <a:r>
              <a:rPr lang="de-DE" sz="1800" dirty="0" smtClean="0">
                <a:solidFill>
                  <a:srgbClr val="008000"/>
                </a:solidFill>
              </a:rPr>
              <a:t> </a:t>
            </a:r>
            <a:r>
              <a:rPr lang="de-DE" sz="1600" dirty="0" smtClean="0">
                <a:solidFill>
                  <a:srgbClr val="CC0000"/>
                </a:solidFill>
              </a:rPr>
              <a:t>(</a:t>
            </a:r>
            <a:r>
              <a:rPr lang="de-DE" sz="1600" dirty="0" err="1" smtClean="0">
                <a:solidFill>
                  <a:srgbClr val="CC0000"/>
                </a:solidFill>
              </a:rPr>
              <a:t>acceptance</a:t>
            </a:r>
            <a:r>
              <a:rPr lang="de-DE" sz="1600" dirty="0" smtClean="0">
                <a:solidFill>
                  <a:srgbClr val="CC0000"/>
                </a:solidFill>
              </a:rPr>
              <a:t>, ...)</a:t>
            </a:r>
          </a:p>
          <a:p>
            <a:r>
              <a:rPr lang="de-DE" sz="1600" dirty="0" err="1" smtClean="0">
                <a:solidFill>
                  <a:srgbClr val="CC0000"/>
                </a:solidFill>
              </a:rPr>
              <a:t>Versatility</a:t>
            </a:r>
            <a:r>
              <a:rPr lang="de-DE" sz="1600" dirty="0" smtClean="0">
                <a:solidFill>
                  <a:srgbClr val="CC0000"/>
                </a:solidFill>
              </a:rPr>
              <a:t>: - </a:t>
            </a:r>
            <a:r>
              <a:rPr lang="de-DE" sz="1600" dirty="0" err="1" smtClean="0">
                <a:solidFill>
                  <a:srgbClr val="CC0000"/>
                </a:solidFill>
              </a:rPr>
              <a:t>feasability</a:t>
            </a:r>
            <a:r>
              <a:rPr lang="de-DE" sz="1600" dirty="0" smtClean="0">
                <a:solidFill>
                  <a:srgbClr val="CC0000"/>
                </a:solidFill>
              </a:rPr>
              <a:t> </a:t>
            </a:r>
            <a:r>
              <a:rPr lang="de-DE" sz="1600" dirty="0" err="1" smtClean="0">
                <a:solidFill>
                  <a:srgbClr val="CC0000"/>
                </a:solidFill>
              </a:rPr>
              <a:t>of</a:t>
            </a:r>
            <a:r>
              <a:rPr lang="de-DE" sz="1600" dirty="0" smtClean="0">
                <a:solidFill>
                  <a:srgbClr val="CC0000"/>
                </a:solidFill>
              </a:rPr>
              <a:t> </a:t>
            </a:r>
            <a:r>
              <a:rPr lang="de-DE" sz="1600" dirty="0" err="1" smtClean="0">
                <a:solidFill>
                  <a:srgbClr val="CC0000"/>
                </a:solidFill>
              </a:rPr>
              <a:t>further</a:t>
            </a:r>
            <a:r>
              <a:rPr lang="de-DE" sz="1600" dirty="0" smtClean="0">
                <a:solidFill>
                  <a:srgbClr val="CC0000"/>
                </a:solidFill>
              </a:rPr>
              <a:t> </a:t>
            </a:r>
            <a:r>
              <a:rPr lang="de-DE" sz="1600" dirty="0" err="1" smtClean="0">
                <a:solidFill>
                  <a:srgbClr val="CC0000"/>
                </a:solidFill>
              </a:rPr>
              <a:t>experiments</a:t>
            </a:r>
            <a:r>
              <a:rPr lang="de-DE" sz="1600" dirty="0" smtClean="0">
                <a:solidFill>
                  <a:srgbClr val="CC0000"/>
                </a:solidFill>
              </a:rPr>
              <a:t> (</a:t>
            </a:r>
            <a:r>
              <a:rPr lang="de-DE" sz="1600" dirty="0" err="1" smtClean="0">
                <a:solidFill>
                  <a:srgbClr val="CC0000"/>
                </a:solidFill>
              </a:rPr>
              <a:t>pd</a:t>
            </a:r>
            <a:r>
              <a:rPr lang="de-DE" sz="1600" dirty="0" smtClean="0">
                <a:solidFill>
                  <a:srgbClr val="CC0000"/>
                </a:solidFill>
              </a:rPr>
              <a:t> </a:t>
            </a:r>
            <a:r>
              <a:rPr lang="de-DE" sz="1600" dirty="0" err="1" smtClean="0">
                <a:solidFill>
                  <a:srgbClr val="CC0000"/>
                </a:solidFill>
              </a:rPr>
              <a:t>breakup</a:t>
            </a:r>
            <a:r>
              <a:rPr lang="de-DE" sz="1600" dirty="0" smtClean="0">
                <a:solidFill>
                  <a:srgbClr val="CC0000"/>
                </a:solidFill>
              </a:rPr>
              <a:t>, TRIC …)   </a:t>
            </a:r>
          </a:p>
          <a:p>
            <a:r>
              <a:rPr lang="de-DE" sz="1600" dirty="0" smtClean="0">
                <a:solidFill>
                  <a:srgbClr val="CC0000"/>
                </a:solidFill>
              </a:rPr>
              <a:t>	         - </a:t>
            </a:r>
            <a:r>
              <a:rPr lang="de-DE" sz="1600" dirty="0" err="1" smtClean="0">
                <a:solidFill>
                  <a:srgbClr val="CC0000"/>
                </a:solidFill>
              </a:rPr>
              <a:t>measurement</a:t>
            </a:r>
            <a:r>
              <a:rPr lang="de-DE" sz="1600" dirty="0" smtClean="0">
                <a:solidFill>
                  <a:srgbClr val="CC0000"/>
                </a:solidFill>
              </a:rPr>
              <a:t> </a:t>
            </a:r>
            <a:r>
              <a:rPr lang="de-DE" sz="1600" dirty="0" err="1" smtClean="0">
                <a:solidFill>
                  <a:srgbClr val="CC0000"/>
                </a:solidFill>
              </a:rPr>
              <a:t>of</a:t>
            </a:r>
            <a:r>
              <a:rPr lang="de-DE" sz="1600" dirty="0" smtClean="0">
                <a:solidFill>
                  <a:srgbClr val="CC0000"/>
                </a:solidFill>
              </a:rPr>
              <a:t> all </a:t>
            </a:r>
            <a:r>
              <a:rPr lang="de-DE" sz="1600" dirty="0" err="1" smtClean="0">
                <a:solidFill>
                  <a:srgbClr val="CC0000"/>
                </a:solidFill>
              </a:rPr>
              <a:t>spin</a:t>
            </a:r>
            <a:r>
              <a:rPr lang="de-DE" sz="1600" dirty="0" smtClean="0">
                <a:solidFill>
                  <a:srgbClr val="CC0000"/>
                </a:solidFill>
              </a:rPr>
              <a:t> observables</a:t>
            </a:r>
          </a:p>
          <a:p>
            <a:r>
              <a:rPr lang="de-DE" sz="1600" dirty="0" err="1" smtClean="0">
                <a:solidFill>
                  <a:srgbClr val="CC0000"/>
                </a:solidFill>
              </a:rPr>
              <a:t>Usage</a:t>
            </a:r>
            <a:r>
              <a:rPr lang="de-DE" sz="1600" dirty="0" smtClean="0">
                <a:solidFill>
                  <a:srgbClr val="CC0000"/>
                </a:solidFill>
              </a:rPr>
              <a:t> </a:t>
            </a:r>
            <a:r>
              <a:rPr lang="de-DE" sz="1600" dirty="0" err="1" smtClean="0">
                <a:solidFill>
                  <a:srgbClr val="CC0000"/>
                </a:solidFill>
              </a:rPr>
              <a:t>of</a:t>
            </a:r>
            <a:r>
              <a:rPr lang="de-DE" sz="1600" dirty="0" smtClean="0">
                <a:solidFill>
                  <a:srgbClr val="CC0000"/>
                </a:solidFill>
              </a:rPr>
              <a:t> </a:t>
            </a:r>
            <a:r>
              <a:rPr lang="de-DE" sz="1600" dirty="0" err="1" smtClean="0">
                <a:solidFill>
                  <a:srgbClr val="CC0000"/>
                </a:solidFill>
              </a:rPr>
              <a:t>existing</a:t>
            </a:r>
            <a:r>
              <a:rPr lang="de-DE" sz="1600" dirty="0" smtClean="0">
                <a:solidFill>
                  <a:srgbClr val="CC0000"/>
                </a:solidFill>
              </a:rPr>
              <a:t> </a:t>
            </a:r>
            <a:r>
              <a:rPr lang="de-DE" sz="1600" dirty="0" err="1" smtClean="0">
                <a:solidFill>
                  <a:srgbClr val="CC0000"/>
                </a:solidFill>
              </a:rPr>
              <a:t>equipment</a:t>
            </a:r>
            <a:r>
              <a:rPr lang="de-DE" sz="1600" dirty="0" smtClean="0">
                <a:solidFill>
                  <a:srgbClr val="CC0000"/>
                </a:solidFill>
              </a:rPr>
              <a:t>  (HERMES </a:t>
            </a:r>
            <a:r>
              <a:rPr lang="de-DE" sz="1600" dirty="0" err="1" smtClean="0">
                <a:solidFill>
                  <a:srgbClr val="CC0000"/>
                </a:solidFill>
              </a:rPr>
              <a:t>detectors</a:t>
            </a:r>
            <a:r>
              <a:rPr lang="de-DE" sz="1600" dirty="0" smtClean="0">
                <a:solidFill>
                  <a:srgbClr val="CC0000"/>
                </a:solidFill>
              </a:rPr>
              <a:t>, </a:t>
            </a:r>
            <a:r>
              <a:rPr lang="de-DE" sz="1600" dirty="0" err="1" smtClean="0">
                <a:solidFill>
                  <a:srgbClr val="CC0000"/>
                </a:solidFill>
              </a:rPr>
              <a:t>readout</a:t>
            </a:r>
            <a:r>
              <a:rPr lang="de-DE" sz="1600" dirty="0" smtClean="0">
                <a:solidFill>
                  <a:srgbClr val="CC0000"/>
                </a:solidFill>
              </a:rPr>
              <a:t> </a:t>
            </a:r>
            <a:r>
              <a:rPr lang="de-DE" sz="1600" dirty="0" err="1" smtClean="0">
                <a:solidFill>
                  <a:srgbClr val="CC0000"/>
                </a:solidFill>
              </a:rPr>
              <a:t>electronics</a:t>
            </a:r>
            <a:r>
              <a:rPr lang="de-DE" sz="16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8109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quarter" idx="10"/>
          </p:nvPr>
        </p:nvSpPr>
        <p:spPr>
          <a:xfrm>
            <a:off x="0" y="6565900"/>
            <a:ext cx="971600" cy="292100"/>
          </a:xfrm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r>
              <a:rPr lang="it-IT" sz="1200" dirty="0" smtClean="0">
                <a:solidFill>
                  <a:schemeClr val="tx1"/>
                </a:solidFill>
              </a:rPr>
              <a:t>G. Ciullo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635896" y="6525344"/>
            <a:ext cx="1794892" cy="304800"/>
          </a:xfrm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Polarization at COSY</a:t>
            </a:r>
            <a:endParaRPr lang="it-IT" sz="1200" dirty="0" smtClean="0">
              <a:solidFill>
                <a:schemeClr val="tx1"/>
              </a:solidFill>
            </a:endParaRPr>
          </a:p>
        </p:txBody>
      </p:sp>
      <p:sp>
        <p:nvSpPr>
          <p:cNvPr id="6" name="Segnaposto numero diapositiva 5"/>
          <p:cNvSpPr txBox="1">
            <a:spLocks/>
          </p:cNvSpPr>
          <p:nvPr/>
        </p:nvSpPr>
        <p:spPr>
          <a:xfrm>
            <a:off x="8691388" y="6605984"/>
            <a:ext cx="417116" cy="27940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AC1B16-62ED-4021-A923-C2DB90FC747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47" y="1124744"/>
            <a:ext cx="3590925" cy="244792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1384" y="1472009"/>
            <a:ext cx="5905500" cy="5133975"/>
          </a:xfrm>
          <a:prstGeom prst="rect">
            <a:avLst/>
          </a:prstGeom>
        </p:spPr>
      </p:pic>
      <p:pic>
        <p:nvPicPr>
          <p:cNvPr id="8" name="Picture 14" descr="fig1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39" y="3768253"/>
            <a:ext cx="3423741" cy="2325043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68139" y="147020"/>
            <a:ext cx="9058745" cy="761700"/>
          </a:xfr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/>
          <a:p>
            <a:pPr algn="l"/>
            <a:r>
              <a:rPr lang="en-US" dirty="0" smtClean="0"/>
              <a:t>PAX detector designed: in development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6489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quarter" idx="10"/>
          </p:nvPr>
        </p:nvSpPr>
        <p:spPr>
          <a:xfrm>
            <a:off x="0" y="6565900"/>
            <a:ext cx="971600" cy="292100"/>
          </a:xfrm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r>
              <a:rPr lang="it-IT" sz="1200" dirty="0" smtClean="0">
                <a:solidFill>
                  <a:schemeClr val="tx1"/>
                </a:solidFill>
              </a:rPr>
              <a:t>G. Ciullo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635896" y="6525344"/>
            <a:ext cx="1794892" cy="304800"/>
          </a:xfrm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Polarization at COSY</a:t>
            </a:r>
            <a:endParaRPr lang="it-IT" sz="1200" dirty="0" smtClean="0">
              <a:solidFill>
                <a:schemeClr val="tx1"/>
              </a:solidFill>
            </a:endParaRPr>
          </a:p>
        </p:txBody>
      </p:sp>
      <p:sp>
        <p:nvSpPr>
          <p:cNvPr id="6" name="Segnaposto numero diapositiva 5"/>
          <p:cNvSpPr txBox="1">
            <a:spLocks/>
          </p:cNvSpPr>
          <p:nvPr/>
        </p:nvSpPr>
        <p:spPr>
          <a:xfrm>
            <a:off x="8691388" y="6605984"/>
            <a:ext cx="417116" cy="27940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AC1B16-62ED-4021-A923-C2DB90FC747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11560" y="188640"/>
            <a:ext cx="7772400" cy="57606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i="1" kern="120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dirty="0" err="1" smtClean="0"/>
              <a:t>pABS</a:t>
            </a:r>
            <a:r>
              <a:rPr lang="en-US" dirty="0" smtClean="0"/>
              <a:t> source and target chamber</a:t>
            </a:r>
            <a:endParaRPr lang="it-IT" dirty="0"/>
          </a:p>
        </p:txBody>
      </p:sp>
      <p:sp>
        <p:nvSpPr>
          <p:cNvPr id="8" name="Segnaposto data 3"/>
          <p:cNvSpPr txBox="1">
            <a:spLocks/>
          </p:cNvSpPr>
          <p:nvPr/>
        </p:nvSpPr>
        <p:spPr>
          <a:xfrm>
            <a:off x="0" y="6565900"/>
            <a:ext cx="971600" cy="29210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0" latinLnBrk="0" hangingPunct="0">
              <a:defRPr sz="32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742950" indent="-285750" algn="l" defTabSz="914400" rtl="0" eaLnBrk="0" latinLnBrk="0" hangingPunct="0">
              <a:defRPr sz="32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1143000" indent="-228600" algn="l" defTabSz="914400" rtl="0" eaLnBrk="0" latinLnBrk="0" hangingPunct="0">
              <a:defRPr sz="32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600200" indent="-228600" algn="l" defTabSz="914400" rtl="0" eaLnBrk="0" latinLnBrk="0" hangingPunct="0">
              <a:defRPr sz="32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2057400" indent="-228600" algn="l" defTabSz="914400" rtl="0" eaLnBrk="0" latinLnBrk="0" hangingPunct="0">
              <a:defRPr sz="32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r>
              <a:rPr lang="it-IT" sz="1200" smtClean="0">
                <a:solidFill>
                  <a:schemeClr val="tx1"/>
                </a:solidFill>
              </a:rPr>
              <a:t>G. Ciullo</a:t>
            </a:r>
            <a:endParaRPr lang="it-IT" sz="1200" dirty="0" smtClean="0">
              <a:solidFill>
                <a:schemeClr val="tx1"/>
              </a:solidFill>
            </a:endParaRPr>
          </a:p>
        </p:txBody>
      </p:sp>
      <p:sp>
        <p:nvSpPr>
          <p:cNvPr id="9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635896" y="6525344"/>
            <a:ext cx="1794892" cy="304800"/>
          </a:xfrm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Polarization at COSY</a:t>
            </a:r>
            <a:endParaRPr lang="it-IT" sz="1200" dirty="0" smtClean="0">
              <a:solidFill>
                <a:schemeClr val="tx1"/>
              </a:solidFill>
            </a:endParaRPr>
          </a:p>
        </p:txBody>
      </p:sp>
      <p:sp>
        <p:nvSpPr>
          <p:cNvPr id="10" name="Segnaposto numero diapositiva 5"/>
          <p:cNvSpPr txBox="1">
            <a:spLocks/>
          </p:cNvSpPr>
          <p:nvPr/>
        </p:nvSpPr>
        <p:spPr>
          <a:xfrm>
            <a:off x="8691388" y="6605984"/>
            <a:ext cx="417116" cy="27940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AC1B16-62ED-4021-A923-C2DB90FC747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" name="Inhaltsplatzhalter 9"/>
          <p:cNvSpPr txBox="1">
            <a:spLocks/>
          </p:cNvSpPr>
          <p:nvPr/>
        </p:nvSpPr>
        <p:spPr bwMode="auto">
          <a:xfrm>
            <a:off x="402307" y="904639"/>
            <a:ext cx="8497639" cy="62029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</a:t>
            </a:r>
            <a:r>
              <a:rPr kumimoji="0" lang="de-DE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polarized</a:t>
            </a:r>
            <a:r>
              <a:rPr kumimoji="0" lang="de-DE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target</a:t>
            </a:r>
            <a:r>
              <a:rPr kumimoji="0" lang="de-DE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has</a:t>
            </a:r>
            <a:r>
              <a:rPr kumimoji="0" lang="de-DE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</a:t>
            </a:r>
            <a:r>
              <a:rPr kumimoji="0" lang="de-DE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work</a:t>
            </a:r>
            <a:r>
              <a:rPr kumimoji="0" lang="de-DE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wit</a:t>
            </a:r>
            <a:r>
              <a:rPr lang="de-DE" sz="3200" dirty="0" smtClean="0">
                <a:solidFill>
                  <a:srgbClr val="008000"/>
                </a:solidFill>
              </a:rPr>
              <a:t>h </a:t>
            </a:r>
            <a:r>
              <a:rPr lang="de-DE" sz="3200" dirty="0" err="1" smtClean="0">
                <a:solidFill>
                  <a:srgbClr val="008000"/>
                </a:solidFill>
              </a:rPr>
              <a:t>H</a:t>
            </a:r>
            <a:r>
              <a:rPr lang="de-DE" sz="3200" dirty="0" smtClean="0">
                <a:solidFill>
                  <a:srgbClr val="008000"/>
                </a:solidFill>
              </a:rPr>
              <a:t> </a:t>
            </a:r>
            <a:r>
              <a:rPr lang="de-DE" sz="3200" dirty="0" err="1" smtClean="0">
                <a:solidFill>
                  <a:srgbClr val="008000"/>
                </a:solidFill>
              </a:rPr>
              <a:t>and</a:t>
            </a:r>
            <a:r>
              <a:rPr lang="de-DE" sz="3200" dirty="0">
                <a:solidFill>
                  <a:srgbClr val="008000"/>
                </a:solidFill>
              </a:rPr>
              <a:t> </a:t>
            </a:r>
            <a:r>
              <a:rPr lang="de-DE" sz="3200" dirty="0" smtClean="0">
                <a:solidFill>
                  <a:srgbClr val="008000"/>
                </a:solidFill>
              </a:rPr>
              <a:t>D:</a:t>
            </a:r>
            <a:endParaRPr kumimoji="0" lang="de-DE" sz="32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Grafik 1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20" y="1628800"/>
            <a:ext cx="4851230" cy="445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Inhaltsplatzhalter 6"/>
          <p:cNvSpPr txBox="1">
            <a:spLocks/>
          </p:cNvSpPr>
          <p:nvPr/>
        </p:nvSpPr>
        <p:spPr>
          <a:xfrm>
            <a:off x="2195736" y="1508682"/>
            <a:ext cx="6912768" cy="556976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sz="2400" dirty="0" smtClean="0">
                <a:solidFill>
                  <a:srgbClr val="008000"/>
                </a:solidFill>
                <a:latin typeface="Lucida Fax" pitchFamily="18" charset="0"/>
                <a:cs typeface="Times New Roman" pitchFamily="18" charset="0"/>
              </a:rPr>
              <a:t>RF MFT </a:t>
            </a:r>
            <a:r>
              <a:rPr lang="de-DE" sz="2400" dirty="0" err="1" smtClean="0">
                <a:solidFill>
                  <a:srgbClr val="008000"/>
                </a:solidFill>
                <a:latin typeface="Lucida Fax" pitchFamily="18" charset="0"/>
                <a:cs typeface="Times New Roman" pitchFamily="18" charset="0"/>
              </a:rPr>
              <a:t>for</a:t>
            </a:r>
            <a:r>
              <a:rPr lang="de-DE" sz="2400" dirty="0" smtClean="0">
                <a:solidFill>
                  <a:srgbClr val="008000"/>
                </a:solidFill>
                <a:latin typeface="Lucida Fax" pitchFamily="18" charset="0"/>
                <a:cs typeface="Times New Roman" pitchFamily="18" charset="0"/>
              </a:rPr>
              <a:t> H </a:t>
            </a:r>
            <a:r>
              <a:rPr lang="de-DE" sz="2400" dirty="0" err="1" smtClean="0">
                <a:solidFill>
                  <a:srgbClr val="008000"/>
                </a:solidFill>
                <a:latin typeface="Lucida Fax" pitchFamily="18" charset="0"/>
                <a:cs typeface="Times New Roman" pitchFamily="18" charset="0"/>
              </a:rPr>
              <a:t>is</a:t>
            </a:r>
            <a:r>
              <a:rPr lang="de-DE" sz="2400" dirty="0" smtClean="0">
                <a:solidFill>
                  <a:srgbClr val="008000"/>
                </a:solidFill>
                <a:latin typeface="Lucida Fax" pitchFamily="18" charset="0"/>
                <a:cs typeface="Times New Roman" pitchFamily="18" charset="0"/>
              </a:rPr>
              <a:t> </a:t>
            </a:r>
            <a:r>
              <a:rPr lang="de-DE" sz="2400" dirty="0" err="1" smtClean="0">
                <a:solidFill>
                  <a:srgbClr val="008000"/>
                </a:solidFill>
                <a:latin typeface="Lucida Fax" pitchFamily="18" charset="0"/>
                <a:cs typeface="Times New Roman" pitchFamily="18" charset="0"/>
              </a:rPr>
              <a:t>fine</a:t>
            </a:r>
            <a:r>
              <a:rPr lang="de-DE" sz="2400" dirty="0" smtClean="0">
                <a:solidFill>
                  <a:srgbClr val="008000"/>
                </a:solidFill>
                <a:latin typeface="Lucida Fax" pitchFamily="18" charset="0"/>
                <a:cs typeface="Times New Roman" pitchFamily="18" charset="0"/>
              </a:rPr>
              <a:t> also </a:t>
            </a:r>
            <a:r>
              <a:rPr lang="de-DE" sz="2400" dirty="0" err="1" smtClean="0">
                <a:solidFill>
                  <a:srgbClr val="008000"/>
                </a:solidFill>
                <a:latin typeface="Lucida Fax" pitchFamily="18" charset="0"/>
                <a:cs typeface="Times New Roman" pitchFamily="18" charset="0"/>
              </a:rPr>
              <a:t>for</a:t>
            </a:r>
            <a:r>
              <a:rPr lang="de-DE" sz="2400" dirty="0" smtClean="0">
                <a:solidFill>
                  <a:srgbClr val="008000"/>
                </a:solidFill>
                <a:latin typeface="Lucida Fax" pitchFamily="18" charset="0"/>
                <a:cs typeface="Times New Roman" pitchFamily="18" charset="0"/>
              </a:rPr>
              <a:t> D  HFT</a:t>
            </a:r>
          </a:p>
        </p:txBody>
      </p:sp>
      <p:pic>
        <p:nvPicPr>
          <p:cNvPr id="14" name="Picture 12" descr="PICT02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51776" y="3445916"/>
            <a:ext cx="3912712" cy="293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9"/>
          <p:cNvSpPr/>
          <p:nvPr/>
        </p:nvSpPr>
        <p:spPr>
          <a:xfrm>
            <a:off x="72008" y="1556792"/>
            <a:ext cx="2051720" cy="3096344"/>
          </a:xfrm>
          <a:prstGeom prst="rect">
            <a:avLst/>
          </a:prstGeom>
          <a:noFill/>
          <a:ln w="317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/>
          <p:cNvSpPr/>
          <p:nvPr/>
        </p:nvSpPr>
        <p:spPr>
          <a:xfrm>
            <a:off x="899592" y="3429000"/>
            <a:ext cx="864789" cy="276999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de-DE" sz="1200" dirty="0" smtClean="0">
                <a:solidFill>
                  <a:srgbClr val="002060"/>
                </a:solidFill>
                <a:latin typeface="Lucida Fax" pitchFamily="18" charset="0"/>
                <a:cs typeface="Times New Roman" pitchFamily="18" charset="0"/>
              </a:rPr>
              <a:t>MFT </a:t>
            </a:r>
            <a:r>
              <a:rPr lang="de-DE" sz="1200" dirty="0" err="1" smtClean="0">
                <a:solidFill>
                  <a:srgbClr val="002060"/>
                </a:solidFill>
                <a:latin typeface="Lucida Fax" pitchFamily="18" charset="0"/>
                <a:cs typeface="Times New Roman" pitchFamily="18" charset="0"/>
              </a:rPr>
              <a:t>for</a:t>
            </a:r>
            <a:r>
              <a:rPr lang="de-DE" sz="1200" dirty="0" smtClean="0">
                <a:solidFill>
                  <a:srgbClr val="002060"/>
                </a:solidFill>
                <a:latin typeface="Lucida Fax" pitchFamily="18" charset="0"/>
                <a:cs typeface="Times New Roman" pitchFamily="18" charset="0"/>
              </a:rPr>
              <a:t> H</a:t>
            </a:r>
            <a:endParaRPr lang="it-IT" sz="1200" dirty="0"/>
          </a:p>
        </p:txBody>
      </p:sp>
      <p:sp>
        <p:nvSpPr>
          <p:cNvPr id="21" name="Inhaltsplatzhalter 6"/>
          <p:cNvSpPr txBox="1">
            <a:spLocks/>
          </p:cNvSpPr>
          <p:nvPr/>
        </p:nvSpPr>
        <p:spPr>
          <a:xfrm>
            <a:off x="2195736" y="2185130"/>
            <a:ext cx="6912768" cy="451782"/>
          </a:xfrm>
          <a:prstGeom prst="rect">
            <a:avLst/>
          </a:prstGeom>
          <a:solidFill>
            <a:srgbClr val="66FF66"/>
          </a:solidFill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sz="2400" dirty="0" smtClean="0">
                <a:solidFill>
                  <a:srgbClr val="008000"/>
                </a:solidFill>
                <a:latin typeface="Lucida Fax" pitchFamily="18" charset="0"/>
                <a:cs typeface="Times New Roman" pitchFamily="18" charset="0"/>
              </a:rPr>
              <a:t>RF SFT </a:t>
            </a:r>
            <a:r>
              <a:rPr lang="de-DE" sz="2400" dirty="0" err="1" smtClean="0">
                <a:solidFill>
                  <a:srgbClr val="008000"/>
                </a:solidFill>
                <a:latin typeface="Lucida Fax" pitchFamily="18" charset="0"/>
                <a:cs typeface="Times New Roman" pitchFamily="18" charset="0"/>
              </a:rPr>
              <a:t>for</a:t>
            </a:r>
            <a:r>
              <a:rPr lang="de-DE" sz="2400" dirty="0" smtClean="0">
                <a:solidFill>
                  <a:srgbClr val="008000"/>
                </a:solidFill>
                <a:latin typeface="Lucida Fax" pitchFamily="18" charset="0"/>
                <a:cs typeface="Times New Roman" pitchFamily="18" charset="0"/>
              </a:rPr>
              <a:t> D in </a:t>
            </a:r>
            <a:r>
              <a:rPr lang="de-DE" sz="2400" dirty="0" err="1" smtClean="0">
                <a:solidFill>
                  <a:srgbClr val="008000"/>
                </a:solidFill>
                <a:latin typeface="Lucida Fax" pitchFamily="18" charset="0"/>
                <a:cs typeface="Times New Roman" pitchFamily="18" charset="0"/>
              </a:rPr>
              <a:t>the</a:t>
            </a:r>
            <a:r>
              <a:rPr lang="de-DE" sz="2400" dirty="0" smtClean="0">
                <a:solidFill>
                  <a:srgbClr val="008000"/>
                </a:solidFill>
                <a:latin typeface="Lucida Fax" pitchFamily="18" charset="0"/>
                <a:cs typeface="Times New Roman" pitchFamily="18" charset="0"/>
              </a:rPr>
              <a:t> ABS</a:t>
            </a:r>
            <a:endParaRPr kumimoji="0" lang="de-DE" sz="2400" b="0" i="0" u="none" strike="noStrike" kern="120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Lucida Fax" pitchFamily="18" charset="0"/>
              <a:cs typeface="Times New Roman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de-DE" sz="2400" b="0" i="0" u="none" strike="noStrike" kern="120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Lucida Fax" pitchFamily="18" charset="0"/>
              <a:cs typeface="Times New Roman" pitchFamily="18" charset="0"/>
            </a:endParaRPr>
          </a:p>
        </p:txBody>
      </p:sp>
      <p:sp>
        <p:nvSpPr>
          <p:cNvPr id="23" name="Rettangolo 22"/>
          <p:cNvSpPr/>
          <p:nvPr/>
        </p:nvSpPr>
        <p:spPr>
          <a:xfrm>
            <a:off x="901577" y="3035357"/>
            <a:ext cx="813492" cy="276999"/>
          </a:xfrm>
          <a:prstGeom prst="rect">
            <a:avLst/>
          </a:prstGeom>
          <a:solidFill>
            <a:srgbClr val="66FF66"/>
          </a:solidFill>
        </p:spPr>
        <p:txBody>
          <a:bodyPr wrap="none">
            <a:spAutoFit/>
          </a:bodyPr>
          <a:lstStyle/>
          <a:p>
            <a:r>
              <a:rPr lang="de-DE" sz="1200" dirty="0" smtClean="0">
                <a:solidFill>
                  <a:srgbClr val="002060"/>
                </a:solidFill>
                <a:latin typeface="Lucida Fax" pitchFamily="18" charset="0"/>
                <a:cs typeface="Times New Roman" pitchFamily="18" charset="0"/>
              </a:rPr>
              <a:t>SFT </a:t>
            </a:r>
            <a:r>
              <a:rPr lang="de-DE" sz="1200" dirty="0" err="1" smtClean="0">
                <a:solidFill>
                  <a:srgbClr val="002060"/>
                </a:solidFill>
                <a:latin typeface="Lucida Fax" pitchFamily="18" charset="0"/>
                <a:cs typeface="Times New Roman" pitchFamily="18" charset="0"/>
              </a:rPr>
              <a:t>for</a:t>
            </a:r>
            <a:r>
              <a:rPr lang="de-DE" sz="1200" dirty="0" smtClean="0">
                <a:solidFill>
                  <a:srgbClr val="002060"/>
                </a:solidFill>
                <a:latin typeface="Lucida Fax" pitchFamily="18" charset="0"/>
                <a:cs typeface="Times New Roman" pitchFamily="18" charset="0"/>
              </a:rPr>
              <a:t> D</a:t>
            </a:r>
            <a:endParaRPr lang="it-IT" sz="1200" dirty="0"/>
          </a:p>
        </p:txBody>
      </p:sp>
      <p:sp>
        <p:nvSpPr>
          <p:cNvPr id="24" name="Inhaltsplatzhalter 6"/>
          <p:cNvSpPr txBox="1">
            <a:spLocks/>
          </p:cNvSpPr>
          <p:nvPr/>
        </p:nvSpPr>
        <p:spPr>
          <a:xfrm>
            <a:off x="2218312" y="2756384"/>
            <a:ext cx="6912768" cy="451782"/>
          </a:xfrm>
          <a:prstGeom prst="rect">
            <a:avLst/>
          </a:prstGeom>
          <a:solidFill>
            <a:srgbClr val="66FF66"/>
          </a:solidFill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sz="2400" dirty="0" smtClean="0">
                <a:solidFill>
                  <a:srgbClr val="008000"/>
                </a:solidFill>
                <a:latin typeface="Lucida Fax" pitchFamily="18" charset="0"/>
                <a:cs typeface="Times New Roman" pitchFamily="18" charset="0"/>
              </a:rPr>
              <a:t>Air </a:t>
            </a:r>
            <a:r>
              <a:rPr lang="de-DE" sz="2400" dirty="0" err="1" smtClean="0">
                <a:solidFill>
                  <a:srgbClr val="008000"/>
                </a:solidFill>
                <a:latin typeface="Lucida Fax" pitchFamily="18" charset="0"/>
                <a:cs typeface="Times New Roman" pitchFamily="18" charset="0"/>
              </a:rPr>
              <a:t>cooled</a:t>
            </a:r>
            <a:r>
              <a:rPr lang="de-DE" sz="2400" dirty="0" smtClean="0">
                <a:solidFill>
                  <a:srgbClr val="008000"/>
                </a:solidFill>
                <a:latin typeface="Lucida Fax" pitchFamily="18" charset="0"/>
                <a:cs typeface="Times New Roman" pitchFamily="18" charset="0"/>
              </a:rPr>
              <a:t> MW </a:t>
            </a:r>
            <a:r>
              <a:rPr lang="de-DE" sz="2400" dirty="0" err="1" smtClean="0">
                <a:solidFill>
                  <a:srgbClr val="008000"/>
                </a:solidFill>
                <a:latin typeface="Lucida Fax" pitchFamily="18" charset="0"/>
                <a:cs typeface="Times New Roman" pitchFamily="18" charset="0"/>
              </a:rPr>
              <a:t>diss</a:t>
            </a:r>
            <a:r>
              <a:rPr lang="de-DE" sz="2400" dirty="0" smtClean="0">
                <a:solidFill>
                  <a:srgbClr val="008000"/>
                </a:solidFill>
                <a:latin typeface="Lucida Fax" pitchFamily="18" charset="0"/>
                <a:cs typeface="Times New Roman" pitchFamily="18" charset="0"/>
              </a:rPr>
              <a:t>. </a:t>
            </a:r>
            <a:r>
              <a:rPr lang="de-DE" sz="2400" dirty="0" err="1" smtClean="0">
                <a:solidFill>
                  <a:srgbClr val="008000"/>
                </a:solidFill>
                <a:latin typeface="Lucida Fax" pitchFamily="18" charset="0"/>
                <a:cs typeface="Times New Roman" pitchFamily="18" charset="0"/>
              </a:rPr>
              <a:t>installed</a:t>
            </a:r>
            <a:r>
              <a:rPr lang="de-DE" sz="2400" dirty="0" smtClean="0">
                <a:solidFill>
                  <a:srgbClr val="008000"/>
                </a:solidFill>
                <a:latin typeface="Lucida Fax" pitchFamily="18" charset="0"/>
                <a:cs typeface="Times New Roman" pitchFamily="18" charset="0"/>
              </a:rPr>
              <a:t>, </a:t>
            </a:r>
            <a:r>
              <a:rPr lang="de-DE" sz="2400" dirty="0" err="1" smtClean="0">
                <a:solidFill>
                  <a:srgbClr val="008000"/>
                </a:solidFill>
                <a:latin typeface="Lucida Fax" pitchFamily="18" charset="0"/>
                <a:cs typeface="Times New Roman" pitchFamily="18" charset="0"/>
              </a:rPr>
              <a:t>skimmer</a:t>
            </a:r>
            <a:r>
              <a:rPr lang="de-DE" sz="2400" dirty="0" smtClean="0">
                <a:solidFill>
                  <a:srgbClr val="008000"/>
                </a:solidFill>
                <a:latin typeface="Lucida Fax" pitchFamily="18" charset="0"/>
                <a:cs typeface="Times New Roman" pitchFamily="18" charset="0"/>
              </a:rPr>
              <a:t> </a:t>
            </a:r>
            <a:r>
              <a:rPr lang="de-DE" sz="2400" dirty="0" err="1" smtClean="0">
                <a:solidFill>
                  <a:srgbClr val="008000"/>
                </a:solidFill>
                <a:latin typeface="Lucida Fax" pitchFamily="18" charset="0"/>
                <a:cs typeface="Times New Roman" pitchFamily="18" charset="0"/>
              </a:rPr>
              <a:t>movable</a:t>
            </a:r>
            <a:r>
              <a:rPr lang="de-DE" sz="2400" dirty="0">
                <a:solidFill>
                  <a:srgbClr val="008000"/>
                </a:solidFill>
                <a:latin typeface="Lucida Fax" pitchFamily="18" charset="0"/>
                <a:cs typeface="Times New Roman" pitchFamily="18" charset="0"/>
              </a:rPr>
              <a:t>.</a:t>
            </a:r>
            <a:endParaRPr kumimoji="0" lang="de-DE" sz="2400" b="0" i="0" u="none" strike="noStrike" kern="120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Lucida Fax" pitchFamily="18" charset="0"/>
              <a:cs typeface="Times New Roman" pitchFamily="18" charset="0"/>
            </a:endParaRPr>
          </a:p>
        </p:txBody>
      </p:sp>
      <p:sp>
        <p:nvSpPr>
          <p:cNvPr id="25" name="Inhaltsplatzhalter 6"/>
          <p:cNvSpPr txBox="1">
            <a:spLocks/>
          </p:cNvSpPr>
          <p:nvPr/>
        </p:nvSpPr>
        <p:spPr>
          <a:xfrm>
            <a:off x="2241944" y="3297438"/>
            <a:ext cx="2702718" cy="1355698"/>
          </a:xfrm>
          <a:prstGeom prst="rect">
            <a:avLst/>
          </a:prstGeom>
          <a:solidFill>
            <a:srgbClr val="66FF66"/>
          </a:solidFill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sz="2400" dirty="0" err="1" smtClean="0">
                <a:solidFill>
                  <a:srgbClr val="008000"/>
                </a:solidFill>
                <a:latin typeface="Lucida Fax" pitchFamily="18" charset="0"/>
                <a:cs typeface="Times New Roman" pitchFamily="18" charset="0"/>
              </a:rPr>
              <a:t>Intensity</a:t>
            </a:r>
            <a:r>
              <a:rPr lang="de-DE" sz="2400" dirty="0" smtClean="0">
                <a:solidFill>
                  <a:srgbClr val="008000"/>
                </a:solidFill>
                <a:latin typeface="Lucida Fax" pitchFamily="18" charset="0"/>
                <a:cs typeface="Times New Roman" pitchFamily="18" charset="0"/>
              </a:rPr>
              <a:t> 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de-DE" sz="2400" dirty="0" smtClean="0">
                <a:solidFill>
                  <a:srgbClr val="008000"/>
                </a:solidFill>
                <a:latin typeface="Lucida Fax" pitchFamily="18" charset="0"/>
                <a:cs typeface="Times New Roman" pitchFamily="18" charset="0"/>
              </a:rPr>
              <a:t>H: </a:t>
            </a:r>
            <a:r>
              <a:rPr lang="de-DE" sz="2400" dirty="0"/>
              <a:t>6.7 x 10</a:t>
            </a:r>
            <a:r>
              <a:rPr lang="de-DE" sz="2400" baseline="30000" dirty="0"/>
              <a:t>16</a:t>
            </a:r>
            <a:r>
              <a:rPr lang="de-DE" sz="2400" dirty="0"/>
              <a:t> </a:t>
            </a:r>
            <a:r>
              <a:rPr lang="de-DE" sz="2400" dirty="0" smtClean="0"/>
              <a:t>H/s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de-DE" sz="2400" dirty="0">
                <a:solidFill>
                  <a:srgbClr val="008000"/>
                </a:solidFill>
                <a:latin typeface="Lucida Fax" pitchFamily="18" charset="0"/>
                <a:cs typeface="Times New Roman" pitchFamily="18" charset="0"/>
              </a:rPr>
              <a:t>D: </a:t>
            </a:r>
            <a:r>
              <a:rPr lang="de-DE" sz="2400" dirty="0"/>
              <a:t>5.5 x 10</a:t>
            </a:r>
            <a:r>
              <a:rPr lang="de-DE" sz="2400" baseline="30000" dirty="0"/>
              <a:t>16</a:t>
            </a:r>
            <a:r>
              <a:rPr lang="de-DE" sz="2400" dirty="0"/>
              <a:t> D/s </a:t>
            </a:r>
            <a:r>
              <a:rPr lang="de-DE" sz="2400" dirty="0" smtClean="0"/>
              <a:t> </a:t>
            </a:r>
            <a:endParaRPr kumimoji="0" lang="de-DE" sz="2400" b="0" i="0" u="none" strike="noStrike" kern="120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Lucida Fax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970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 animBg="1"/>
      <p:bldP spid="23" grpId="0" animBg="1"/>
      <p:bldP spid="24" grpId="0" animBg="1"/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quarter" idx="10"/>
          </p:nvPr>
        </p:nvSpPr>
        <p:spPr>
          <a:xfrm>
            <a:off x="0" y="6565900"/>
            <a:ext cx="971600" cy="292100"/>
          </a:xfrm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r>
              <a:rPr lang="it-IT" sz="1200" dirty="0" smtClean="0">
                <a:solidFill>
                  <a:schemeClr val="tx1"/>
                </a:solidFill>
              </a:rPr>
              <a:t>G. Ciullo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635896" y="6525344"/>
            <a:ext cx="1794892" cy="304800"/>
          </a:xfrm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Polarization at COSY</a:t>
            </a:r>
            <a:endParaRPr lang="it-IT" sz="1200" dirty="0" smtClean="0">
              <a:solidFill>
                <a:schemeClr val="tx1"/>
              </a:solidFill>
            </a:endParaRPr>
          </a:p>
        </p:txBody>
      </p:sp>
      <p:sp>
        <p:nvSpPr>
          <p:cNvPr id="6" name="Segnaposto numero diapositiva 5"/>
          <p:cNvSpPr txBox="1">
            <a:spLocks/>
          </p:cNvSpPr>
          <p:nvPr/>
        </p:nvSpPr>
        <p:spPr>
          <a:xfrm>
            <a:off x="8691388" y="6605984"/>
            <a:ext cx="417116" cy="27940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AC1B16-62ED-4021-A923-C2DB90FC747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11560" y="188640"/>
            <a:ext cx="7772400" cy="57606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i="1" kern="120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dirty="0" smtClean="0"/>
              <a:t>BRP for H/D target</a:t>
            </a:r>
            <a:endParaRPr lang="it-IT" dirty="0"/>
          </a:p>
        </p:txBody>
      </p:sp>
      <p:sp>
        <p:nvSpPr>
          <p:cNvPr id="8" name="Segnaposto data 3"/>
          <p:cNvSpPr txBox="1">
            <a:spLocks/>
          </p:cNvSpPr>
          <p:nvPr/>
        </p:nvSpPr>
        <p:spPr>
          <a:xfrm>
            <a:off x="0" y="6565900"/>
            <a:ext cx="971600" cy="29210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0" latinLnBrk="0" hangingPunct="0">
              <a:defRPr sz="32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742950" indent="-285750" algn="l" defTabSz="914400" rtl="0" eaLnBrk="0" latinLnBrk="0" hangingPunct="0">
              <a:defRPr sz="32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1143000" indent="-228600" algn="l" defTabSz="914400" rtl="0" eaLnBrk="0" latinLnBrk="0" hangingPunct="0">
              <a:defRPr sz="32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600200" indent="-228600" algn="l" defTabSz="914400" rtl="0" eaLnBrk="0" latinLnBrk="0" hangingPunct="0">
              <a:defRPr sz="32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2057400" indent="-228600" algn="l" defTabSz="914400" rtl="0" eaLnBrk="0" latinLnBrk="0" hangingPunct="0">
              <a:defRPr sz="32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r>
              <a:rPr lang="it-IT" sz="1200" smtClean="0">
                <a:solidFill>
                  <a:schemeClr val="tx1"/>
                </a:solidFill>
              </a:rPr>
              <a:t>G. Ciullo</a:t>
            </a:r>
            <a:endParaRPr lang="it-IT" sz="1200" dirty="0" smtClean="0">
              <a:solidFill>
                <a:schemeClr val="tx1"/>
              </a:solidFill>
            </a:endParaRPr>
          </a:p>
        </p:txBody>
      </p:sp>
      <p:sp>
        <p:nvSpPr>
          <p:cNvPr id="9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635896" y="6525344"/>
            <a:ext cx="1794892" cy="304800"/>
          </a:xfrm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Polarization at COSY</a:t>
            </a:r>
            <a:endParaRPr lang="it-IT" sz="1200" dirty="0" smtClean="0">
              <a:solidFill>
                <a:schemeClr val="tx1"/>
              </a:solidFill>
            </a:endParaRPr>
          </a:p>
        </p:txBody>
      </p:sp>
      <p:sp>
        <p:nvSpPr>
          <p:cNvPr id="10" name="Segnaposto numero diapositiva 5"/>
          <p:cNvSpPr txBox="1">
            <a:spLocks/>
          </p:cNvSpPr>
          <p:nvPr/>
        </p:nvSpPr>
        <p:spPr>
          <a:xfrm>
            <a:off x="8691388" y="6605984"/>
            <a:ext cx="417116" cy="27940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AC1B16-62ED-4021-A923-C2DB90FC747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" name="Inhaltsplatzhalter 9"/>
          <p:cNvSpPr txBox="1">
            <a:spLocks/>
          </p:cNvSpPr>
          <p:nvPr/>
        </p:nvSpPr>
        <p:spPr bwMode="auto">
          <a:xfrm>
            <a:off x="402307" y="904639"/>
            <a:ext cx="8497639" cy="62029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Also </a:t>
            </a:r>
            <a:r>
              <a:rPr kumimoji="0" lang="de-DE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de-DE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Breit-Rabi</a:t>
            </a:r>
            <a:r>
              <a:rPr kumimoji="0" lang="de-DE" sz="3200" b="0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polarimeter</a:t>
            </a:r>
            <a:r>
              <a:rPr kumimoji="0" lang="de-DE" sz="3200" b="0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</a:t>
            </a:r>
            <a:r>
              <a:rPr kumimoji="0" lang="de-DE" sz="3200" b="0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de-DE" sz="3200" dirty="0" smtClean="0">
                <a:solidFill>
                  <a:srgbClr val="008000"/>
                </a:solidFill>
              </a:rPr>
              <a:t>H </a:t>
            </a:r>
            <a:r>
              <a:rPr lang="de-DE" sz="3200" dirty="0" err="1" smtClean="0">
                <a:solidFill>
                  <a:srgbClr val="008000"/>
                </a:solidFill>
              </a:rPr>
              <a:t>and</a:t>
            </a:r>
            <a:r>
              <a:rPr lang="de-DE" sz="3200" dirty="0">
                <a:solidFill>
                  <a:srgbClr val="008000"/>
                </a:solidFill>
              </a:rPr>
              <a:t> </a:t>
            </a:r>
            <a:r>
              <a:rPr lang="de-DE" sz="3200" dirty="0" smtClean="0">
                <a:solidFill>
                  <a:srgbClr val="008000"/>
                </a:solidFill>
              </a:rPr>
              <a:t>D:</a:t>
            </a:r>
            <a:endParaRPr kumimoji="0" lang="de-DE" sz="32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Grafik 1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20" y="1628800"/>
            <a:ext cx="4851230" cy="445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Inhaltsplatzhalter 6"/>
          <p:cNvSpPr txBox="1">
            <a:spLocks/>
          </p:cNvSpPr>
          <p:nvPr/>
        </p:nvSpPr>
        <p:spPr>
          <a:xfrm>
            <a:off x="2158015" y="1890619"/>
            <a:ext cx="6912768" cy="556976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sz="2400" dirty="0" smtClean="0">
                <a:solidFill>
                  <a:srgbClr val="008000"/>
                </a:solidFill>
                <a:latin typeface="Lucida Fax" pitchFamily="18" charset="0"/>
                <a:cs typeface="Times New Roman" pitchFamily="18" charset="0"/>
              </a:rPr>
              <a:t>RF MFT  </a:t>
            </a:r>
            <a:r>
              <a:rPr lang="de-DE" sz="2400" dirty="0" err="1" smtClean="0">
                <a:solidFill>
                  <a:srgbClr val="008000"/>
                </a:solidFill>
                <a:latin typeface="Lucida Fax" pitchFamily="18" charset="0"/>
                <a:cs typeface="Times New Roman" pitchFamily="18" charset="0"/>
              </a:rPr>
              <a:t>for</a:t>
            </a:r>
            <a:r>
              <a:rPr lang="de-DE" sz="2400" dirty="0" smtClean="0">
                <a:solidFill>
                  <a:srgbClr val="008000"/>
                </a:solidFill>
                <a:latin typeface="Lucida Fax" pitchFamily="18" charset="0"/>
                <a:cs typeface="Times New Roman" pitchFamily="18" charset="0"/>
              </a:rPr>
              <a:t> H </a:t>
            </a:r>
            <a:r>
              <a:rPr lang="de-DE" sz="2400" dirty="0" err="1" smtClean="0">
                <a:solidFill>
                  <a:srgbClr val="008000"/>
                </a:solidFill>
                <a:latin typeface="Lucida Fax" pitchFamily="18" charset="0"/>
                <a:cs typeface="Times New Roman" pitchFamily="18" charset="0"/>
              </a:rPr>
              <a:t>fine</a:t>
            </a:r>
            <a:r>
              <a:rPr lang="de-DE" sz="2400" dirty="0" smtClean="0">
                <a:solidFill>
                  <a:srgbClr val="008000"/>
                </a:solidFill>
                <a:latin typeface="Lucida Fax" pitchFamily="18" charset="0"/>
                <a:cs typeface="Times New Roman" pitchFamily="18" charset="0"/>
              </a:rPr>
              <a:t> </a:t>
            </a:r>
            <a:r>
              <a:rPr lang="de-DE" sz="2400" dirty="0" err="1" smtClean="0">
                <a:solidFill>
                  <a:srgbClr val="008000"/>
                </a:solidFill>
                <a:latin typeface="Lucida Fax" pitchFamily="18" charset="0"/>
                <a:cs typeface="Times New Roman" pitchFamily="18" charset="0"/>
              </a:rPr>
              <a:t>for</a:t>
            </a:r>
            <a:r>
              <a:rPr lang="de-DE" sz="2400" dirty="0" smtClean="0">
                <a:solidFill>
                  <a:srgbClr val="008000"/>
                </a:solidFill>
                <a:latin typeface="Lucida Fax" pitchFamily="18" charset="0"/>
                <a:cs typeface="Times New Roman" pitchFamily="18" charset="0"/>
              </a:rPr>
              <a:t> D HFT</a:t>
            </a:r>
          </a:p>
        </p:txBody>
      </p:sp>
      <p:pic>
        <p:nvPicPr>
          <p:cNvPr id="14" name="Picture 12" descr="PICT02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51776" y="3445916"/>
            <a:ext cx="3912712" cy="293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1"/>
          <p:cNvSpPr/>
          <p:nvPr/>
        </p:nvSpPr>
        <p:spPr>
          <a:xfrm>
            <a:off x="1691680" y="4797152"/>
            <a:ext cx="3312368" cy="1296144"/>
          </a:xfrm>
          <a:prstGeom prst="rect">
            <a:avLst/>
          </a:prstGeom>
          <a:noFill/>
          <a:ln w="317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/>
          <p:cNvSpPr/>
          <p:nvPr/>
        </p:nvSpPr>
        <p:spPr>
          <a:xfrm>
            <a:off x="924548" y="3429000"/>
            <a:ext cx="839140" cy="276999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de-DE" sz="1200" dirty="0" smtClean="0">
                <a:solidFill>
                  <a:srgbClr val="002060"/>
                </a:solidFill>
                <a:latin typeface="Lucida Fax" pitchFamily="18" charset="0"/>
                <a:cs typeface="Times New Roman" pitchFamily="18" charset="0"/>
              </a:rPr>
              <a:t>MFT  H/D</a:t>
            </a:r>
            <a:endParaRPr lang="it-IT" sz="1200" dirty="0"/>
          </a:p>
        </p:txBody>
      </p:sp>
      <p:sp>
        <p:nvSpPr>
          <p:cNvPr id="19" name="Rettangolo 18"/>
          <p:cNvSpPr/>
          <p:nvPr/>
        </p:nvSpPr>
        <p:spPr>
          <a:xfrm>
            <a:off x="3509595" y="6156012"/>
            <a:ext cx="1167948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de-DE" dirty="0" smtClean="0">
                <a:solidFill>
                  <a:srgbClr val="002060"/>
                </a:solidFill>
                <a:latin typeface="Lucida Fax" pitchFamily="18" charset="0"/>
                <a:cs typeface="Times New Roman" pitchFamily="18" charset="0"/>
              </a:rPr>
              <a:t>MFT  H/D</a:t>
            </a:r>
            <a:endParaRPr lang="it-IT" dirty="0"/>
          </a:p>
        </p:txBody>
      </p:sp>
      <p:sp>
        <p:nvSpPr>
          <p:cNvPr id="20" name="Rettangolo 19"/>
          <p:cNvSpPr/>
          <p:nvPr/>
        </p:nvSpPr>
        <p:spPr>
          <a:xfrm>
            <a:off x="2146380" y="6165304"/>
            <a:ext cx="1091004" cy="369332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74000">
                <a:srgbClr val="FFFF00"/>
              </a:gs>
              <a:gs pos="83000">
                <a:srgbClr val="66FF66"/>
              </a:gs>
              <a:gs pos="100000">
                <a:srgbClr val="66FF66"/>
              </a:gs>
            </a:gsLst>
            <a:path path="shape">
              <a:fillToRect l="50000" t="50000" r="50000" b="50000"/>
            </a:path>
            <a:tileRect/>
          </a:gradFill>
        </p:spPr>
        <p:txBody>
          <a:bodyPr wrap="none">
            <a:spAutoFit/>
          </a:bodyPr>
          <a:lstStyle/>
          <a:p>
            <a:r>
              <a:rPr lang="de-DE" dirty="0" smtClean="0">
                <a:solidFill>
                  <a:srgbClr val="002060"/>
                </a:solidFill>
                <a:latin typeface="Lucida Fax" pitchFamily="18" charset="0"/>
                <a:cs typeface="Times New Roman" pitchFamily="18" charset="0"/>
              </a:rPr>
              <a:t>SFT  H/D</a:t>
            </a:r>
            <a:endParaRPr lang="it-IT" dirty="0"/>
          </a:p>
        </p:txBody>
      </p:sp>
      <p:sp>
        <p:nvSpPr>
          <p:cNvPr id="23" name="Rettangolo 22"/>
          <p:cNvSpPr/>
          <p:nvPr/>
        </p:nvSpPr>
        <p:spPr>
          <a:xfrm>
            <a:off x="982896" y="3068960"/>
            <a:ext cx="708784" cy="307777"/>
          </a:xfrm>
          <a:prstGeom prst="rect">
            <a:avLst/>
          </a:prstGeom>
          <a:solidFill>
            <a:srgbClr val="66FF66"/>
          </a:solidFill>
        </p:spPr>
        <p:txBody>
          <a:bodyPr wrap="none">
            <a:spAutoFit/>
          </a:bodyPr>
          <a:lstStyle/>
          <a:p>
            <a:r>
              <a:rPr lang="de-DE" sz="1400" dirty="0" smtClean="0">
                <a:solidFill>
                  <a:srgbClr val="002060"/>
                </a:solidFill>
                <a:latin typeface="Lucida Fax" pitchFamily="18" charset="0"/>
                <a:cs typeface="Times New Roman" pitchFamily="18" charset="0"/>
              </a:rPr>
              <a:t>SFT  D</a:t>
            </a:r>
            <a:endParaRPr lang="it-IT" sz="14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6016" y="3607393"/>
            <a:ext cx="3945887" cy="2434806"/>
          </a:xfrm>
          <a:prstGeom prst="rect">
            <a:avLst/>
          </a:prstGeom>
          <a:ln w="63500">
            <a:gradFill flip="none" rotWithShape="1">
              <a:gsLst>
                <a:gs pos="0">
                  <a:srgbClr val="FFFF00"/>
                </a:gs>
                <a:gs pos="74000">
                  <a:srgbClr val="FFC000"/>
                </a:gs>
                <a:gs pos="83000">
                  <a:srgbClr val="66FF66"/>
                </a:gs>
                <a:gs pos="100000">
                  <a:srgbClr val="008000"/>
                </a:gs>
              </a:gsLst>
              <a:path path="shape">
                <a:fillToRect l="50000" t="50000" r="50000" b="50000"/>
              </a:path>
              <a:tileRect/>
            </a:gradFill>
          </a:ln>
        </p:spPr>
      </p:pic>
      <p:sp>
        <p:nvSpPr>
          <p:cNvPr id="22" name="Inhaltsplatzhalter 6"/>
          <p:cNvSpPr txBox="1">
            <a:spLocks/>
          </p:cNvSpPr>
          <p:nvPr/>
        </p:nvSpPr>
        <p:spPr>
          <a:xfrm>
            <a:off x="2195736" y="2813285"/>
            <a:ext cx="6912768" cy="407976"/>
          </a:xfrm>
          <a:prstGeom prst="rect">
            <a:avLst/>
          </a:prstGeom>
          <a:gradFill>
            <a:gsLst>
              <a:gs pos="0">
                <a:srgbClr val="FFFF00"/>
              </a:gs>
              <a:gs pos="74000">
                <a:srgbClr val="FFC000"/>
              </a:gs>
              <a:gs pos="83000">
                <a:srgbClr val="66FF66"/>
              </a:gs>
              <a:gs pos="100000">
                <a:srgbClr val="008000"/>
              </a:gs>
            </a:gsLst>
            <a:path path="shape">
              <a:fillToRect l="50000" t="50000" r="50000" b="50000"/>
            </a:path>
          </a:gradFill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sz="2400" dirty="0">
                <a:solidFill>
                  <a:srgbClr val="008000"/>
                </a:solidFill>
                <a:latin typeface="Lucida Fax" pitchFamily="18" charset="0"/>
                <a:cs typeface="Times New Roman" pitchFamily="18" charset="0"/>
              </a:rPr>
              <a:t>N</a:t>
            </a:r>
            <a:r>
              <a:rPr lang="de-DE" sz="2400" dirty="0" smtClean="0">
                <a:solidFill>
                  <a:srgbClr val="008000"/>
                </a:solidFill>
                <a:latin typeface="Lucida Fax" pitchFamily="18" charset="0"/>
                <a:cs typeface="Times New Roman" pitchFamily="18" charset="0"/>
              </a:rPr>
              <a:t>ew dual H/D </a:t>
            </a:r>
            <a:r>
              <a:rPr lang="de-DE" sz="2400" dirty="0" err="1" smtClean="0">
                <a:solidFill>
                  <a:srgbClr val="008000"/>
                </a:solidFill>
                <a:latin typeface="Lucida Fax" pitchFamily="18" charset="0"/>
                <a:cs typeface="Times New Roman" pitchFamily="18" charset="0"/>
              </a:rPr>
              <a:t>cavity</a:t>
            </a:r>
            <a:r>
              <a:rPr lang="de-DE" sz="2400" dirty="0" smtClean="0">
                <a:solidFill>
                  <a:srgbClr val="008000"/>
                </a:solidFill>
                <a:latin typeface="Lucida Fax" pitchFamily="18" charset="0"/>
                <a:cs typeface="Times New Roman" pitchFamily="18" charset="0"/>
              </a:rPr>
              <a:t> </a:t>
            </a:r>
            <a:r>
              <a:rPr lang="de-DE" sz="2400" dirty="0" err="1" smtClean="0">
                <a:solidFill>
                  <a:srgbClr val="008000"/>
                </a:solidFill>
                <a:latin typeface="Lucida Fax" pitchFamily="18" charset="0"/>
                <a:cs typeface="Times New Roman" pitchFamily="18" charset="0"/>
              </a:rPr>
              <a:t>for</a:t>
            </a:r>
            <a:r>
              <a:rPr lang="de-DE" sz="2400" dirty="0" smtClean="0">
                <a:solidFill>
                  <a:srgbClr val="008000"/>
                </a:solidFill>
                <a:latin typeface="Lucida Fax" pitchFamily="18" charset="0"/>
                <a:cs typeface="Times New Roman" pitchFamily="18" charset="0"/>
              </a:rPr>
              <a:t> BRP</a:t>
            </a:r>
            <a:endParaRPr kumimoji="0" lang="de-DE" sz="2400" b="0" i="0" u="none" strike="noStrike" kern="120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Lucida Fax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548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2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8" y="52251"/>
            <a:ext cx="4644008" cy="939841"/>
          </a:xfr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/>
          <a:p>
            <a:pPr algn="l"/>
            <a:r>
              <a:rPr lang="en-US" dirty="0" smtClean="0"/>
              <a:t>The </a:t>
            </a:r>
            <a:r>
              <a:rPr lang="en-US" dirty="0" err="1" smtClean="0"/>
              <a:t>openable</a:t>
            </a:r>
            <a:r>
              <a:rPr lang="en-US" dirty="0" smtClean="0"/>
              <a:t> Cell? </a:t>
            </a:r>
            <a:endParaRPr lang="it-IT" sz="32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quarter" idx="10"/>
          </p:nvPr>
        </p:nvSpPr>
        <p:spPr>
          <a:xfrm>
            <a:off x="0" y="6565900"/>
            <a:ext cx="971600" cy="292100"/>
          </a:xfrm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r>
              <a:rPr lang="it-IT" sz="1200" dirty="0" smtClean="0">
                <a:solidFill>
                  <a:schemeClr val="tx1"/>
                </a:solidFill>
              </a:rPr>
              <a:t>G. Ciullo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635896" y="6525344"/>
            <a:ext cx="1794892" cy="304800"/>
          </a:xfrm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Polarization at COSY</a:t>
            </a:r>
            <a:endParaRPr lang="it-IT" sz="1200" dirty="0" smtClean="0">
              <a:solidFill>
                <a:schemeClr val="tx1"/>
              </a:solidFill>
            </a:endParaRPr>
          </a:p>
        </p:txBody>
      </p:sp>
      <p:sp>
        <p:nvSpPr>
          <p:cNvPr id="6" name="Segnaposto numero diapositiva 5"/>
          <p:cNvSpPr txBox="1">
            <a:spLocks/>
          </p:cNvSpPr>
          <p:nvPr/>
        </p:nvSpPr>
        <p:spPr>
          <a:xfrm>
            <a:off x="8691388" y="6605984"/>
            <a:ext cx="417116" cy="27940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AC1B16-62ED-4021-A923-C2DB90FC747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10" name="Grafik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214016"/>
            <a:ext cx="5250950" cy="250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el 1"/>
          <p:cNvSpPr txBox="1">
            <a:spLocks/>
          </p:cNvSpPr>
          <p:nvPr/>
        </p:nvSpPr>
        <p:spPr bwMode="auto">
          <a:xfrm>
            <a:off x="5580112" y="2439504"/>
            <a:ext cx="3111276" cy="142154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9pPr>
          </a:lstStyle>
          <a:p>
            <a:r>
              <a:rPr lang="de-DE" sz="2400" u="sng" dirty="0" err="1" smtClean="0">
                <a:solidFill>
                  <a:srgbClr val="005B82"/>
                </a:solidFill>
              </a:rPr>
              <a:t>Construction</a:t>
            </a:r>
            <a:r>
              <a:rPr lang="de-DE" sz="2400" u="sng" dirty="0" smtClean="0">
                <a:solidFill>
                  <a:srgbClr val="005B82"/>
                </a:solidFill>
              </a:rPr>
              <a:t> </a:t>
            </a:r>
            <a:r>
              <a:rPr lang="de-DE" sz="2400" u="sng" dirty="0" err="1" smtClean="0">
                <a:solidFill>
                  <a:srgbClr val="005B82"/>
                </a:solidFill>
              </a:rPr>
              <a:t>and</a:t>
            </a:r>
            <a:r>
              <a:rPr lang="de-DE" sz="2400" u="sng" dirty="0" smtClean="0">
                <a:solidFill>
                  <a:srgbClr val="005B82"/>
                </a:solidFill>
              </a:rPr>
              <a:t> </a:t>
            </a:r>
            <a:r>
              <a:rPr lang="de-DE" sz="2400" u="sng" dirty="0" err="1" smtClean="0">
                <a:solidFill>
                  <a:srgbClr val="005B82"/>
                </a:solidFill>
              </a:rPr>
              <a:t>test</a:t>
            </a:r>
            <a:r>
              <a:rPr lang="de-DE" sz="2400" u="sng" dirty="0" smtClean="0">
                <a:solidFill>
                  <a:srgbClr val="005B82"/>
                </a:solidFill>
              </a:rPr>
              <a:t> </a:t>
            </a:r>
            <a:r>
              <a:rPr lang="de-DE" sz="2400" i="1" u="sng" dirty="0" smtClean="0">
                <a:solidFill>
                  <a:srgbClr val="005B82"/>
                </a:solidFill>
              </a:rPr>
              <a:t>ex situ</a:t>
            </a:r>
            <a:r>
              <a:rPr lang="de-DE" sz="2400" u="sng" dirty="0" smtClean="0">
                <a:solidFill>
                  <a:srgbClr val="005B82"/>
                </a:solidFill>
              </a:rPr>
              <a:t> </a:t>
            </a:r>
            <a:r>
              <a:rPr lang="de-DE" sz="2400" u="sng" dirty="0" err="1" smtClean="0">
                <a:solidFill>
                  <a:srgbClr val="005B82"/>
                </a:solidFill>
              </a:rPr>
              <a:t>by</a:t>
            </a:r>
            <a:r>
              <a:rPr lang="de-DE" sz="2400" u="sng" dirty="0" smtClean="0">
                <a:solidFill>
                  <a:srgbClr val="005B82"/>
                </a:solidFill>
              </a:rPr>
              <a:t> He </a:t>
            </a:r>
            <a:r>
              <a:rPr lang="de-DE" sz="2400" u="sng" dirty="0" err="1" smtClean="0">
                <a:solidFill>
                  <a:srgbClr val="005B82"/>
                </a:solidFill>
              </a:rPr>
              <a:t>sniffer</a:t>
            </a:r>
            <a:r>
              <a:rPr lang="de-DE" sz="2400" u="sng" dirty="0">
                <a:solidFill>
                  <a:srgbClr val="005B82"/>
                </a:solidFill>
              </a:rPr>
              <a:t> </a:t>
            </a:r>
            <a:r>
              <a:rPr lang="de-DE" sz="2400" u="sng" dirty="0" smtClean="0">
                <a:solidFill>
                  <a:srgbClr val="005B82"/>
                </a:solidFill>
              </a:rPr>
              <a:t>: </a:t>
            </a:r>
          </a:p>
          <a:p>
            <a:r>
              <a:rPr lang="de-DE" sz="2400" u="sng" dirty="0" err="1" smtClean="0">
                <a:solidFill>
                  <a:srgbClr val="005B82"/>
                </a:solidFill>
              </a:rPr>
              <a:t>Leaks</a:t>
            </a:r>
            <a:r>
              <a:rPr lang="de-DE" sz="2400" u="sng" dirty="0" smtClean="0">
                <a:solidFill>
                  <a:srgbClr val="005B82"/>
                </a:solidFill>
              </a:rPr>
              <a:t>  &lt; 1%.</a:t>
            </a:r>
            <a:endParaRPr lang="de-DE" sz="2400" u="sng" dirty="0">
              <a:solidFill>
                <a:srgbClr val="005B82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151" y="3738406"/>
            <a:ext cx="4147194" cy="2897670"/>
          </a:xfrm>
          <a:prstGeom prst="rect">
            <a:avLst/>
          </a:prstGeom>
        </p:spPr>
      </p:pic>
      <p:graphicFrame>
        <p:nvGraphicFramePr>
          <p:cNvPr id="13" name="Grafico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7230244"/>
              </p:ext>
            </p:extLst>
          </p:nvPr>
        </p:nvGraphicFramePr>
        <p:xfrm>
          <a:off x="4464496" y="3672336"/>
          <a:ext cx="4644008" cy="30200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itle 1"/>
          <p:cNvSpPr txBox="1">
            <a:spLocks/>
          </p:cNvSpPr>
          <p:nvPr/>
        </p:nvSpPr>
        <p:spPr>
          <a:xfrm>
            <a:off x="4716016" y="44624"/>
            <a:ext cx="4104456" cy="93984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i="1" kern="120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 algn="l"/>
            <a:r>
              <a:rPr lang="en-US" sz="3200" dirty="0" smtClean="0"/>
              <a:t>High injection at COSY</a:t>
            </a:r>
            <a:br>
              <a:rPr lang="en-US" sz="3200" dirty="0" smtClean="0"/>
            </a:br>
            <a:r>
              <a:rPr lang="en-US" sz="3200" dirty="0" smtClean="0"/>
              <a:t>Constrain for AD</a:t>
            </a:r>
            <a:endParaRPr lang="it-IT" sz="3200" dirty="0"/>
          </a:p>
        </p:txBody>
      </p:sp>
      <p:sp>
        <p:nvSpPr>
          <p:cNvPr id="14" name="Titel 1"/>
          <p:cNvSpPr txBox="1">
            <a:spLocks/>
          </p:cNvSpPr>
          <p:nvPr/>
        </p:nvSpPr>
        <p:spPr bwMode="auto">
          <a:xfrm>
            <a:off x="5430788" y="1052735"/>
            <a:ext cx="3677716" cy="122413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9pPr>
          </a:lstStyle>
          <a:p>
            <a:r>
              <a:rPr lang="de-DE" sz="2400" u="sng" dirty="0" smtClean="0">
                <a:solidFill>
                  <a:srgbClr val="005B82"/>
                </a:solidFill>
              </a:rPr>
              <a:t>First prototype </a:t>
            </a:r>
            <a:r>
              <a:rPr lang="de-DE" sz="2400" u="sng" dirty="0" err="1" smtClean="0">
                <a:solidFill>
                  <a:srgbClr val="005B82"/>
                </a:solidFill>
              </a:rPr>
              <a:t>worked</a:t>
            </a:r>
            <a:r>
              <a:rPr lang="de-DE" sz="2400" u="sng" dirty="0" smtClean="0">
                <a:solidFill>
                  <a:srgbClr val="005B82"/>
                </a:solidFill>
              </a:rPr>
              <a:t> </a:t>
            </a:r>
            <a:r>
              <a:rPr lang="de-DE" sz="2400" u="sng" dirty="0" err="1" smtClean="0">
                <a:solidFill>
                  <a:srgbClr val="005B82"/>
                </a:solidFill>
              </a:rPr>
              <a:t>nicely</a:t>
            </a:r>
            <a:r>
              <a:rPr lang="de-DE" sz="2400" u="sng" dirty="0" smtClean="0">
                <a:solidFill>
                  <a:srgbClr val="005B82"/>
                </a:solidFill>
              </a:rPr>
              <a:t> in </a:t>
            </a:r>
            <a:r>
              <a:rPr lang="de-DE" sz="2400" u="sng" dirty="0" err="1" smtClean="0">
                <a:solidFill>
                  <a:srgbClr val="005B82"/>
                </a:solidFill>
              </a:rPr>
              <a:t>in</a:t>
            </a:r>
            <a:r>
              <a:rPr lang="de-DE" sz="2400" u="sng" dirty="0" smtClean="0">
                <a:solidFill>
                  <a:srgbClr val="005B82"/>
                </a:solidFill>
              </a:rPr>
              <a:t> </a:t>
            </a:r>
            <a:r>
              <a:rPr lang="de-DE" sz="2400" u="sng" dirty="0" err="1" smtClean="0">
                <a:solidFill>
                  <a:srgbClr val="005B82"/>
                </a:solidFill>
              </a:rPr>
              <a:t>the</a:t>
            </a:r>
            <a:r>
              <a:rPr lang="de-DE" sz="2400" u="sng" dirty="0" smtClean="0">
                <a:solidFill>
                  <a:srgbClr val="005B82"/>
                </a:solidFill>
              </a:rPr>
              <a:t> Target </a:t>
            </a:r>
            <a:r>
              <a:rPr lang="de-DE" sz="2400" u="sng" dirty="0" err="1" smtClean="0">
                <a:solidFill>
                  <a:srgbClr val="005B82"/>
                </a:solidFill>
              </a:rPr>
              <a:t>commissioning</a:t>
            </a:r>
            <a:r>
              <a:rPr lang="de-DE" sz="2400" u="sng" dirty="0" smtClean="0">
                <a:solidFill>
                  <a:srgbClr val="005B82"/>
                </a:solidFill>
              </a:rPr>
              <a:t>, on COSY </a:t>
            </a:r>
          </a:p>
          <a:p>
            <a:r>
              <a:rPr lang="de-DE" sz="2400" u="sng" dirty="0" err="1" smtClean="0">
                <a:solidFill>
                  <a:srgbClr val="005B82"/>
                </a:solidFill>
              </a:rPr>
              <a:t>target</a:t>
            </a:r>
            <a:r>
              <a:rPr lang="de-DE" sz="2400" u="sng" dirty="0" smtClean="0">
                <a:solidFill>
                  <a:srgbClr val="005B82"/>
                </a:solidFill>
              </a:rPr>
              <a:t>  </a:t>
            </a:r>
            <a:r>
              <a:rPr lang="de-DE" sz="2400" u="sng" dirty="0" err="1" smtClean="0">
                <a:solidFill>
                  <a:srgbClr val="005B82"/>
                </a:solidFill>
              </a:rPr>
              <a:t>suffers</a:t>
            </a:r>
            <a:r>
              <a:rPr lang="de-DE" sz="2400" u="sng" dirty="0" smtClean="0">
                <a:solidFill>
                  <a:srgbClr val="005B82"/>
                </a:solidFill>
              </a:rPr>
              <a:t> </a:t>
            </a:r>
            <a:r>
              <a:rPr lang="de-DE" sz="2400" u="sng" dirty="0" err="1" smtClean="0">
                <a:solidFill>
                  <a:srgbClr val="005B82"/>
                </a:solidFill>
              </a:rPr>
              <a:t>much</a:t>
            </a:r>
            <a:r>
              <a:rPr lang="de-DE" sz="2400" u="sng" dirty="0" smtClean="0">
                <a:solidFill>
                  <a:srgbClr val="005B82"/>
                </a:solidFill>
              </a:rPr>
              <a:t> </a:t>
            </a:r>
            <a:r>
              <a:rPr lang="de-DE" sz="2400" u="sng" dirty="0" err="1" smtClean="0">
                <a:solidFill>
                  <a:srgbClr val="005B82"/>
                </a:solidFill>
              </a:rPr>
              <a:t>stresses</a:t>
            </a:r>
            <a:r>
              <a:rPr lang="de-DE" sz="2400" u="sng" dirty="0" smtClean="0">
                <a:solidFill>
                  <a:srgbClr val="005B82"/>
                </a:solidFill>
              </a:rPr>
              <a:t>.</a:t>
            </a:r>
            <a:endParaRPr lang="de-DE" sz="2400" u="sng" dirty="0">
              <a:solidFill>
                <a:srgbClr val="005B82"/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5002022" y="5388551"/>
            <a:ext cx="4077014" cy="646331"/>
          </a:xfrm>
          <a:prstGeom prst="rect">
            <a:avLst/>
          </a:prstGeom>
          <a:solidFill>
            <a:srgbClr val="66FF66"/>
          </a:solidFill>
        </p:spPr>
        <p:txBody>
          <a:bodyPr wrap="none">
            <a:spAutoFit/>
          </a:bodyPr>
          <a:lstStyle/>
          <a:p>
            <a:r>
              <a:rPr lang="de-DE" u="sng" dirty="0" smtClean="0">
                <a:solidFill>
                  <a:srgbClr val="005B82"/>
                </a:solidFill>
              </a:rPr>
              <a:t>Absolute </a:t>
            </a:r>
            <a:r>
              <a:rPr lang="de-DE" u="sng" dirty="0" err="1" smtClean="0">
                <a:solidFill>
                  <a:srgbClr val="005B82"/>
                </a:solidFill>
              </a:rPr>
              <a:t>monitoring</a:t>
            </a:r>
            <a:r>
              <a:rPr lang="de-DE" u="sng" dirty="0" smtClean="0">
                <a:solidFill>
                  <a:srgbClr val="005B82"/>
                </a:solidFill>
              </a:rPr>
              <a:t> still </a:t>
            </a:r>
            <a:r>
              <a:rPr lang="de-DE" u="sng" dirty="0" err="1" smtClean="0">
                <a:solidFill>
                  <a:srgbClr val="005B82"/>
                </a:solidFill>
              </a:rPr>
              <a:t>under</a:t>
            </a:r>
            <a:r>
              <a:rPr lang="de-DE" u="sng" dirty="0" smtClean="0">
                <a:solidFill>
                  <a:srgbClr val="005B82"/>
                </a:solidFill>
              </a:rPr>
              <a:t> </a:t>
            </a:r>
            <a:r>
              <a:rPr lang="de-DE" u="sng" dirty="0" err="1" smtClean="0">
                <a:solidFill>
                  <a:srgbClr val="005B82"/>
                </a:solidFill>
              </a:rPr>
              <a:t>study</a:t>
            </a:r>
            <a:r>
              <a:rPr lang="de-DE" u="sng" dirty="0" smtClean="0">
                <a:solidFill>
                  <a:srgbClr val="005B82"/>
                </a:solidFill>
              </a:rPr>
              <a:t>, </a:t>
            </a:r>
          </a:p>
          <a:p>
            <a:r>
              <a:rPr lang="de-DE" u="sng" dirty="0" smtClean="0">
                <a:solidFill>
                  <a:srgbClr val="005B82"/>
                </a:solidFill>
              </a:rPr>
              <a:t>BRP </a:t>
            </a:r>
            <a:r>
              <a:rPr lang="de-DE" u="sng" dirty="0" err="1" smtClean="0">
                <a:solidFill>
                  <a:srgbClr val="005B82"/>
                </a:solidFill>
              </a:rPr>
              <a:t>already</a:t>
            </a:r>
            <a:r>
              <a:rPr lang="de-DE" u="sng" dirty="0" smtClean="0">
                <a:solidFill>
                  <a:srgbClr val="005B82"/>
                </a:solidFill>
              </a:rPr>
              <a:t> </a:t>
            </a:r>
            <a:r>
              <a:rPr lang="de-DE" u="sng" dirty="0" err="1" smtClean="0">
                <a:solidFill>
                  <a:srgbClr val="005B82"/>
                </a:solidFill>
              </a:rPr>
              <a:t>provide</a:t>
            </a:r>
            <a:r>
              <a:rPr lang="de-DE" u="sng" dirty="0" smtClean="0">
                <a:solidFill>
                  <a:srgbClr val="005B82"/>
                </a:solidFill>
              </a:rPr>
              <a:t> a relative </a:t>
            </a:r>
            <a:r>
              <a:rPr lang="de-DE" u="sng" dirty="0" err="1" smtClean="0">
                <a:solidFill>
                  <a:srgbClr val="005B82"/>
                </a:solidFill>
              </a:rPr>
              <a:t>monitoring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6547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11" y="1830127"/>
            <a:ext cx="6577930" cy="4775857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512" y="1123070"/>
            <a:ext cx="7200900" cy="15906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030115"/>
          </a:xfr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/>
          <a:p>
            <a:pPr algn="l"/>
            <a:r>
              <a:rPr lang="en-US" dirty="0" smtClean="0"/>
              <a:t>Upgrading </a:t>
            </a:r>
            <a:r>
              <a:rPr lang="en-US" sz="4000" dirty="0" smtClean="0"/>
              <a:t>include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bar</a:t>
            </a:r>
            <a:r>
              <a:rPr lang="en-US" dirty="0" smtClean="0"/>
              <a:t> - d</a:t>
            </a:r>
            <a:r>
              <a:rPr lang="it-IT" b="1" baseline="-25000" dirty="0" smtClean="0"/>
              <a:t>↑</a:t>
            </a:r>
            <a:r>
              <a:rPr lang="en-US" dirty="0" smtClean="0"/>
              <a:t> spin filtering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quarter" idx="10"/>
          </p:nvPr>
        </p:nvSpPr>
        <p:spPr>
          <a:xfrm>
            <a:off x="0" y="6565900"/>
            <a:ext cx="971600" cy="292100"/>
          </a:xfrm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r>
              <a:rPr lang="it-IT" sz="1200" dirty="0" smtClean="0">
                <a:solidFill>
                  <a:schemeClr val="tx1"/>
                </a:solidFill>
              </a:rPr>
              <a:t>G. Ciullo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635896" y="6525344"/>
            <a:ext cx="1794892" cy="304800"/>
          </a:xfrm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Polarization at COSY</a:t>
            </a:r>
            <a:endParaRPr lang="it-IT" sz="1200" dirty="0" smtClean="0">
              <a:solidFill>
                <a:schemeClr val="tx1"/>
              </a:solidFill>
            </a:endParaRPr>
          </a:p>
        </p:txBody>
      </p:sp>
      <p:sp>
        <p:nvSpPr>
          <p:cNvPr id="6" name="Segnaposto numero diapositiva 5"/>
          <p:cNvSpPr txBox="1">
            <a:spLocks/>
          </p:cNvSpPr>
          <p:nvPr/>
        </p:nvSpPr>
        <p:spPr>
          <a:xfrm>
            <a:off x="8691388" y="6605984"/>
            <a:ext cx="417116" cy="27940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AC1B16-62ED-4021-A923-C2DB90FC747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graphicFrame>
        <p:nvGraphicFramePr>
          <p:cNvPr id="11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5983263"/>
              </p:ext>
            </p:extLst>
          </p:nvPr>
        </p:nvGraphicFramePr>
        <p:xfrm>
          <a:off x="6222198" y="4350089"/>
          <a:ext cx="2358528" cy="4725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842" name="Equazione" r:id="rId5" imgW="990360" imgH="203040" progId="Equation.3">
                  <p:embed/>
                </p:oleObj>
              </mc:Choice>
              <mc:Fallback>
                <p:oleObj name="Equazione" r:id="rId5" imgW="99036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2198" y="4350089"/>
                        <a:ext cx="2358528" cy="472557"/>
                      </a:xfrm>
                      <a:prstGeom prst="rect">
                        <a:avLst/>
                      </a:prstGeom>
                      <a:solidFill>
                        <a:schemeClr val="tx2">
                          <a:lumMod val="60000"/>
                          <a:lumOff val="40000"/>
                          <a:alpha val="30000"/>
                        </a:schemeClr>
                      </a:solidFill>
                      <a:ln w="31750">
                        <a:solidFill>
                          <a:srgbClr val="FFFF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7048620"/>
              </p:ext>
            </p:extLst>
          </p:nvPr>
        </p:nvGraphicFramePr>
        <p:xfrm>
          <a:off x="6084168" y="2846514"/>
          <a:ext cx="2886306" cy="4626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843" name="Equazione" r:id="rId7" imgW="1307880" imgH="203040" progId="Equation.3">
                  <p:embed/>
                </p:oleObj>
              </mc:Choice>
              <mc:Fallback>
                <p:oleObj name="Equazione" r:id="rId7" imgW="13078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4168" y="2846514"/>
                        <a:ext cx="2886306" cy="462658"/>
                      </a:xfrm>
                      <a:prstGeom prst="rect">
                        <a:avLst/>
                      </a:prstGeom>
                      <a:solidFill>
                        <a:srgbClr val="66FF66">
                          <a:alpha val="30000"/>
                        </a:srgbClr>
                      </a:solidFill>
                      <a:ln w="31750">
                        <a:solidFill>
                          <a:srgbClr val="FFFF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5592869"/>
              </p:ext>
            </p:extLst>
          </p:nvPr>
        </p:nvGraphicFramePr>
        <p:xfrm>
          <a:off x="6084168" y="3420802"/>
          <a:ext cx="3024336" cy="5217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844" name="Equazione" r:id="rId9" imgW="1307880" imgH="203040" progId="Equation.3">
                  <p:embed/>
                </p:oleObj>
              </mc:Choice>
              <mc:Fallback>
                <p:oleObj name="Equazione" r:id="rId9" imgW="13078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4168" y="3420802"/>
                        <a:ext cx="3024336" cy="521745"/>
                      </a:xfrm>
                      <a:prstGeom prst="rect">
                        <a:avLst/>
                      </a:prstGeom>
                      <a:solidFill>
                        <a:srgbClr val="FF0000">
                          <a:alpha val="30000"/>
                        </a:srgbClr>
                      </a:solidFill>
                      <a:ln w="31750">
                        <a:solidFill>
                          <a:srgbClr val="FFFF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asellaDiTesto 7"/>
          <p:cNvSpPr txBox="1"/>
          <p:nvPr/>
        </p:nvSpPr>
        <p:spPr>
          <a:xfrm>
            <a:off x="6031484" y="4918316"/>
            <a:ext cx="2936766" cy="147732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Sizeable</a:t>
            </a:r>
            <a:r>
              <a:rPr lang="it-IT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it-IT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difference</a:t>
            </a:r>
            <a:r>
              <a:rPr lang="it-IT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</a:t>
            </a:r>
            <a:r>
              <a:rPr lang="it-IT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between</a:t>
            </a:r>
            <a:r>
              <a:rPr lang="it-IT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  <a:p>
            <a:r>
              <a:rPr lang="it-IT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models</a:t>
            </a:r>
            <a:r>
              <a:rPr lang="it-IT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, </a:t>
            </a:r>
            <a:r>
              <a:rPr lang="it-IT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Larger</a:t>
            </a:r>
            <a:r>
              <a:rPr lang="it-IT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(30 %) with </a:t>
            </a:r>
          </a:p>
          <a:p>
            <a:r>
              <a:rPr lang="it-IT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old</a:t>
            </a:r>
            <a:r>
              <a:rPr lang="it-IT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Nijmegen NN PWA </a:t>
            </a:r>
          </a:p>
          <a:p>
            <a:r>
              <a:rPr lang="it-IT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(S.G. </a:t>
            </a:r>
            <a:r>
              <a:rPr lang="it-IT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Salnikov</a:t>
            </a:r>
            <a:r>
              <a:rPr lang="it-IT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  <a:p>
            <a:r>
              <a:rPr lang="it-IT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Nucl.Phys.A</a:t>
            </a:r>
            <a:r>
              <a:rPr lang="it-IT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874 (2012)98</a:t>
            </a:r>
          </a:p>
        </p:txBody>
      </p:sp>
      <p:sp>
        <p:nvSpPr>
          <p:cNvPr id="3" name="Rettangolo 2"/>
          <p:cNvSpPr/>
          <p:nvPr/>
        </p:nvSpPr>
        <p:spPr>
          <a:xfrm>
            <a:off x="7164388" y="1238643"/>
            <a:ext cx="1861568" cy="1477328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>
            <a:spAutoFit/>
          </a:bodyPr>
          <a:lstStyle/>
          <a:p>
            <a:r>
              <a:rPr lang="it-IT" dirty="0" smtClean="0">
                <a:latin typeface="Times-Roman"/>
              </a:rPr>
              <a:t>Spin</a:t>
            </a:r>
            <a:r>
              <a:rPr lang="it-IT" dirty="0">
                <a:latin typeface="Times-Roman"/>
              </a:rPr>
              <a:t> </a:t>
            </a:r>
            <a:r>
              <a:rPr lang="en-US" dirty="0" smtClean="0">
                <a:latin typeface="Times-Roman"/>
              </a:rPr>
              <a:t>parts </a:t>
            </a:r>
            <a:r>
              <a:rPr lang="en-US" dirty="0">
                <a:latin typeface="Times-Roman"/>
              </a:rPr>
              <a:t>of the </a:t>
            </a:r>
            <a:r>
              <a:rPr lang="en-US" dirty="0" smtClean="0">
                <a:latin typeface="Times-Roman"/>
              </a:rPr>
              <a:t>p-</a:t>
            </a:r>
            <a:r>
              <a:rPr lang="en-US" dirty="0" err="1" smtClean="0">
                <a:latin typeface="Times-Roman"/>
              </a:rPr>
              <a:t>p</a:t>
            </a:r>
            <a:r>
              <a:rPr lang="en-US" baseline="-25000" dirty="0" err="1" smtClean="0">
                <a:latin typeface="Times-Roman"/>
              </a:rPr>
              <a:t>bar</a:t>
            </a:r>
            <a:r>
              <a:rPr lang="en-US" dirty="0" smtClean="0">
                <a:latin typeface="Times-Roman"/>
              </a:rPr>
              <a:t> </a:t>
            </a:r>
            <a:r>
              <a:rPr lang="en-US" dirty="0">
                <a:latin typeface="Times-Roman"/>
              </a:rPr>
              <a:t>elastic and annihilation</a:t>
            </a:r>
          </a:p>
          <a:p>
            <a:r>
              <a:rPr lang="en-US" dirty="0" smtClean="0">
                <a:latin typeface="Symbol" panose="05050102010706020507" pitchFamily="18" charset="2"/>
              </a:rPr>
              <a:t>s </a:t>
            </a:r>
            <a:r>
              <a:rPr lang="en-US" dirty="0" smtClean="0">
                <a:latin typeface="Times-Roman"/>
              </a:rPr>
              <a:t>not </a:t>
            </a:r>
            <a:r>
              <a:rPr lang="en-US" dirty="0">
                <a:latin typeface="Times-Roman"/>
              </a:rPr>
              <a:t>well known.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1367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048" y="116632"/>
            <a:ext cx="8316416" cy="659285"/>
          </a:xfr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/>
          <a:p>
            <a:pPr algn="l"/>
            <a:r>
              <a:rPr lang="en-US" dirty="0"/>
              <a:t>C</a:t>
            </a:r>
            <a:r>
              <a:rPr lang="en-US" dirty="0" smtClean="0"/>
              <a:t>ommissioning of PAX ..toward AD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quarter" idx="10"/>
          </p:nvPr>
        </p:nvSpPr>
        <p:spPr>
          <a:xfrm>
            <a:off x="0" y="6565900"/>
            <a:ext cx="971600" cy="292100"/>
          </a:xfrm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r>
              <a:rPr lang="it-IT" sz="1200" dirty="0" smtClean="0">
                <a:solidFill>
                  <a:schemeClr val="tx1"/>
                </a:solidFill>
              </a:rPr>
              <a:t>G. Ciullo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635896" y="6525344"/>
            <a:ext cx="1794892" cy="304800"/>
          </a:xfrm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Polarization at COSY</a:t>
            </a:r>
            <a:endParaRPr lang="it-IT" sz="1200" dirty="0" smtClean="0">
              <a:solidFill>
                <a:schemeClr val="tx1"/>
              </a:solidFill>
            </a:endParaRPr>
          </a:p>
        </p:txBody>
      </p:sp>
      <p:sp>
        <p:nvSpPr>
          <p:cNvPr id="6" name="Segnaposto numero diapositiva 5"/>
          <p:cNvSpPr txBox="1">
            <a:spLocks/>
          </p:cNvSpPr>
          <p:nvPr/>
        </p:nvSpPr>
        <p:spPr>
          <a:xfrm>
            <a:off x="8691388" y="6605984"/>
            <a:ext cx="417116" cy="27940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AC1B16-62ED-4021-A923-C2DB90FC747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88" y="886251"/>
            <a:ext cx="6936416" cy="5639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ttangolo 19"/>
          <p:cNvSpPr/>
          <p:nvPr/>
        </p:nvSpPr>
        <p:spPr>
          <a:xfrm>
            <a:off x="6982718" y="2828634"/>
            <a:ext cx="2125786" cy="1754326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it-IT" dirty="0" err="1" smtClean="0">
                <a:latin typeface="Times-Roman"/>
              </a:rPr>
              <a:t>Moving</a:t>
            </a:r>
            <a:r>
              <a:rPr lang="it-IT" dirty="0" smtClean="0">
                <a:latin typeface="Times-Roman"/>
              </a:rPr>
              <a:t> the PAX </a:t>
            </a:r>
          </a:p>
          <a:p>
            <a:pPr algn="ctr"/>
            <a:r>
              <a:rPr lang="it-IT" dirty="0" err="1" smtClean="0">
                <a:latin typeface="Times-Roman"/>
              </a:rPr>
              <a:t>Interaction</a:t>
            </a:r>
            <a:r>
              <a:rPr lang="it-IT" dirty="0" smtClean="0">
                <a:latin typeface="Times-Roman"/>
              </a:rPr>
              <a:t> </a:t>
            </a:r>
            <a:r>
              <a:rPr lang="it-IT" dirty="0" err="1" smtClean="0">
                <a:latin typeface="Times-Roman"/>
              </a:rPr>
              <a:t>point</a:t>
            </a:r>
            <a:r>
              <a:rPr lang="it-IT" dirty="0" smtClean="0">
                <a:latin typeface="Times-Roman"/>
              </a:rPr>
              <a:t> with </a:t>
            </a:r>
            <a:r>
              <a:rPr lang="it-IT" dirty="0" err="1" smtClean="0">
                <a:latin typeface="Times-Roman"/>
              </a:rPr>
              <a:t>its</a:t>
            </a:r>
            <a:r>
              <a:rPr lang="it-IT" dirty="0" smtClean="0">
                <a:latin typeface="Times-Roman"/>
              </a:rPr>
              <a:t> detector </a:t>
            </a:r>
          </a:p>
          <a:p>
            <a:pPr algn="ctr"/>
            <a:r>
              <a:rPr lang="it-IT" dirty="0" smtClean="0">
                <a:latin typeface="Times-Roman"/>
              </a:rPr>
              <a:t>At AD</a:t>
            </a:r>
          </a:p>
          <a:p>
            <a:pPr algn="ctr"/>
            <a:r>
              <a:rPr lang="it-IT" dirty="0" smtClean="0">
                <a:latin typeface="Times-Roman"/>
              </a:rPr>
              <a:t>Will open </a:t>
            </a:r>
            <a:r>
              <a:rPr lang="it-IT" dirty="0" err="1" smtClean="0">
                <a:latin typeface="Times-Roman"/>
              </a:rPr>
              <a:t>this</a:t>
            </a:r>
            <a:r>
              <a:rPr lang="it-IT" dirty="0" smtClean="0">
                <a:latin typeface="Times-Roman"/>
              </a:rPr>
              <a:t> </a:t>
            </a:r>
            <a:r>
              <a:rPr lang="it-IT" dirty="0" err="1" smtClean="0">
                <a:latin typeface="Times-Roman"/>
              </a:rPr>
              <a:t>possibility</a:t>
            </a:r>
            <a:endParaRPr lang="it-IT" dirty="0">
              <a:latin typeface="Times-Roman"/>
            </a:endParaRPr>
          </a:p>
        </p:txBody>
      </p:sp>
    </p:spTree>
    <p:extLst>
      <p:ext uri="{BB962C8B-B14F-4D97-AF65-F5344CB8AC3E}">
        <p14:creationId xmlns:p14="http://schemas.microsoft.com/office/powerpoint/2010/main" val="292253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34082"/>
          </a:xfrm>
          <a:solidFill>
            <a:srgbClr val="FFFF00">
              <a:alpha val="50000"/>
            </a:srgbClr>
          </a:solidFill>
        </p:spPr>
        <p:txBody>
          <a:bodyPr>
            <a:noAutofit/>
          </a:bodyPr>
          <a:lstStyle/>
          <a:p>
            <a:r>
              <a:rPr lang="en-US" dirty="0" smtClean="0"/>
              <a:t>Conclusions</a:t>
            </a:r>
            <a:endParaRPr lang="it-IT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67544" y="836713"/>
            <a:ext cx="8352928" cy="3888431"/>
          </a:xfr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PAX IP and COSY ring are in a very sharp conditions for precise measurements.</a:t>
            </a:r>
            <a:endParaRPr lang="en-US" dirty="0"/>
          </a:p>
          <a:p>
            <a:pPr lvl="1"/>
            <a:r>
              <a:rPr lang="en-US" dirty="0" smtClean="0"/>
              <a:t>Spin filtering and spin-dependent cross section </a:t>
            </a:r>
          </a:p>
          <a:p>
            <a:pPr lvl="1"/>
            <a:r>
              <a:rPr lang="en-US" dirty="0" smtClean="0"/>
              <a:t>EDM – </a:t>
            </a:r>
            <a:r>
              <a:rPr lang="en-US" dirty="0" err="1" smtClean="0"/>
              <a:t>Lenisa</a:t>
            </a:r>
            <a:r>
              <a:rPr lang="en-US" dirty="0" smtClean="0"/>
              <a:t> Talk </a:t>
            </a:r>
          </a:p>
          <a:p>
            <a:pPr lvl="1"/>
            <a:r>
              <a:rPr lang="en-US" dirty="0" smtClean="0"/>
              <a:t> new proposal involve PAX training and experience (TRIC).</a:t>
            </a:r>
          </a:p>
          <a:p>
            <a:r>
              <a:rPr lang="en-US" dirty="0" smtClean="0"/>
              <a:t>Results on p-p</a:t>
            </a:r>
            <a:r>
              <a:rPr lang="it-IT" b="1" dirty="0"/>
              <a:t> </a:t>
            </a:r>
            <a:r>
              <a:rPr lang="it-IT" b="1" baseline="-25000" dirty="0"/>
              <a:t>↑</a:t>
            </a:r>
            <a:r>
              <a:rPr lang="en-US" dirty="0" smtClean="0"/>
              <a:t> interaction are in good agreement with the theory and we hope to give a complete picture of spin dependent cross sections with the </a:t>
            </a:r>
            <a:r>
              <a:rPr lang="en-US" dirty="0" smtClean="0">
                <a:solidFill>
                  <a:srgbClr val="C00000"/>
                </a:solidFill>
              </a:rPr>
              <a:t>longitudinal measurements</a:t>
            </a:r>
            <a:r>
              <a:rPr lang="en-US" dirty="0" smtClean="0"/>
              <a:t> and with </a:t>
            </a:r>
            <a:r>
              <a:rPr lang="en-US" dirty="0" smtClean="0">
                <a:solidFill>
                  <a:srgbClr val="C00000"/>
                </a:solidFill>
              </a:rPr>
              <a:t>deuterium</a:t>
            </a:r>
            <a:r>
              <a:rPr lang="en-US" dirty="0" smtClean="0"/>
              <a:t> too for COSY.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Polarization at COSY</a:t>
            </a:r>
            <a:endParaRPr lang="it-IT" sz="1200" dirty="0" smtClean="0">
              <a:solidFill>
                <a:schemeClr val="tx1"/>
              </a:solidFill>
            </a:endParaRP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r>
              <a:rPr lang="it-IT" sz="1200" dirty="0" smtClean="0">
                <a:solidFill>
                  <a:schemeClr val="tx1"/>
                </a:solidFill>
              </a:rPr>
              <a:t>G. Ciullo</a:t>
            </a:r>
          </a:p>
        </p:txBody>
      </p:sp>
      <p:sp>
        <p:nvSpPr>
          <p:cNvPr id="6" name="Segnaposto numero diapositiva 5"/>
          <p:cNvSpPr txBox="1">
            <a:spLocks/>
          </p:cNvSpPr>
          <p:nvPr/>
        </p:nvSpPr>
        <p:spPr>
          <a:xfrm>
            <a:off x="8691388" y="6605984"/>
            <a:ext cx="417116" cy="27940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AC1B16-62ED-4021-A923-C2DB90FC747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" name="Content Placeholder 10"/>
          <p:cNvSpPr txBox="1">
            <a:spLocks/>
          </p:cNvSpPr>
          <p:nvPr/>
        </p:nvSpPr>
        <p:spPr>
          <a:xfrm>
            <a:off x="473832" y="5178030"/>
            <a:ext cx="8352928" cy="150378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8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6600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8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This result still doesn’t alleviate the </a:t>
            </a:r>
            <a:r>
              <a:rPr lang="en-US" dirty="0" smtClean="0">
                <a:solidFill>
                  <a:srgbClr val="C00000"/>
                </a:solidFill>
              </a:rPr>
              <a:t>lack on spin-dependent cross section</a:t>
            </a:r>
            <a:r>
              <a:rPr lang="en-US" dirty="0" smtClean="0"/>
              <a:t> on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bar</a:t>
            </a:r>
            <a:r>
              <a:rPr lang="en-US" dirty="0" smtClean="0"/>
              <a:t> – p </a:t>
            </a:r>
            <a:r>
              <a:rPr lang="it-IT" b="1" baseline="-25000" dirty="0" smtClean="0"/>
              <a:t> </a:t>
            </a:r>
            <a:r>
              <a:rPr lang="en-US" dirty="0" smtClean="0"/>
              <a:t>interactions.</a:t>
            </a:r>
          </a:p>
          <a:p>
            <a:r>
              <a:rPr lang="en-US" dirty="0" smtClean="0"/>
              <a:t>There are </a:t>
            </a:r>
            <a:r>
              <a:rPr lang="en-US" dirty="0" err="1" smtClean="0"/>
              <a:t>theorethical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C00000"/>
                </a:solidFill>
              </a:rPr>
              <a:t>previsions</a:t>
            </a:r>
            <a:r>
              <a:rPr lang="en-US" dirty="0" smtClean="0"/>
              <a:t> with consistent </a:t>
            </a:r>
            <a:r>
              <a:rPr lang="en-US" dirty="0" smtClean="0">
                <a:solidFill>
                  <a:srgbClr val="C00000"/>
                </a:solidFill>
              </a:rPr>
              <a:t>differences</a:t>
            </a:r>
            <a:r>
              <a:rPr lang="en-US" dirty="0" smtClean="0"/>
              <a:t>, which require data constrains.</a:t>
            </a:r>
          </a:p>
        </p:txBody>
      </p:sp>
      <p:sp>
        <p:nvSpPr>
          <p:cNvPr id="9" name="Content Placeholder 10"/>
          <p:cNvSpPr txBox="1">
            <a:spLocks/>
          </p:cNvSpPr>
          <p:nvPr/>
        </p:nvSpPr>
        <p:spPr>
          <a:xfrm>
            <a:off x="35496" y="4725144"/>
            <a:ext cx="8352928" cy="497243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8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6600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8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Remind: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27890"/>
            <a:ext cx="9144000" cy="574098"/>
          </a:xfr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/>
          <a:p>
            <a:r>
              <a:rPr lang="en-US" sz="4000" dirty="0" err="1" smtClean="0">
                <a:solidFill>
                  <a:schemeClr val="tx2">
                    <a:lumMod val="75000"/>
                  </a:schemeClr>
                </a:solidFill>
              </a:rPr>
              <a:t>p</a:t>
            </a:r>
            <a:r>
              <a:rPr lang="en-US" sz="4000" baseline="-25000" dirty="0" err="1" smtClean="0">
                <a:solidFill>
                  <a:schemeClr val="tx2">
                    <a:lumMod val="75000"/>
                  </a:schemeClr>
                </a:solidFill>
              </a:rPr>
              <a:t>bar</a:t>
            </a:r>
            <a:r>
              <a:rPr lang="it-IT" sz="4000" b="1" baseline="-25000" dirty="0">
                <a:solidFill>
                  <a:schemeClr val="tx2">
                    <a:lumMod val="75000"/>
                  </a:schemeClr>
                </a:solidFill>
              </a:rPr>
              <a:t>↑</a:t>
            </a:r>
            <a:r>
              <a:rPr lang="en-US" sz="4000" dirty="0" smtClean="0">
                <a:solidFill>
                  <a:schemeClr val="bg2"/>
                </a:solidFill>
              </a:rPr>
              <a:t> </a:t>
            </a:r>
            <a:r>
              <a:rPr lang="en-US" sz="4000" dirty="0" smtClean="0"/>
              <a:t>enormous physics potential: how to?</a:t>
            </a:r>
            <a:endParaRPr lang="it-IT" sz="4000" strike="sngStrike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quarter" idx="10"/>
          </p:nvPr>
        </p:nvSpPr>
        <p:spPr>
          <a:xfrm>
            <a:off x="0" y="6572319"/>
            <a:ext cx="971600" cy="292100"/>
          </a:xfrm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r>
              <a:rPr lang="it-IT" sz="1200" dirty="0" smtClean="0">
                <a:solidFill>
                  <a:schemeClr val="tx1"/>
                </a:solidFill>
              </a:rPr>
              <a:t>G. Ciullo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713212" y="6520373"/>
            <a:ext cx="1794892" cy="304800"/>
          </a:xfrm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Polarization at COSY</a:t>
            </a:r>
            <a:endParaRPr lang="it-IT" sz="1200" dirty="0" smtClean="0">
              <a:solidFill>
                <a:schemeClr val="tx1"/>
              </a:solidFill>
            </a:endParaRPr>
          </a:p>
        </p:txBody>
      </p:sp>
      <p:sp>
        <p:nvSpPr>
          <p:cNvPr id="6" name="Segnaposto numero diapositiva 5"/>
          <p:cNvSpPr txBox="1">
            <a:spLocks/>
          </p:cNvSpPr>
          <p:nvPr/>
        </p:nvSpPr>
        <p:spPr>
          <a:xfrm>
            <a:off x="8726884" y="6585019"/>
            <a:ext cx="417116" cy="27940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AC1B16-62ED-4021-A923-C2DB90FC747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504" y="1556792"/>
            <a:ext cx="4536504" cy="4524315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1985 Workshop at Bodega – Bay (CA, USA)</a:t>
            </a:r>
          </a:p>
          <a:p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Polarized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bar</a:t>
            </a:r>
            <a:r>
              <a:rPr lang="en-US" baseline="-25000" dirty="0" smtClean="0"/>
              <a:t> </a:t>
            </a:r>
            <a:r>
              <a:rPr lang="en-US" dirty="0" smtClean="0"/>
              <a:t> from decay of anti-</a:t>
            </a:r>
            <a:r>
              <a:rPr lang="en-US" dirty="0" smtClean="0">
                <a:latin typeface="Symbol" pitchFamily="18" charset="2"/>
              </a:rPr>
              <a:t>L. 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Spin Filtering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Stochastic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tecniques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DNP in flight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Spontaneous Spin flip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Spin flip induced by X-ray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Polarization by scattering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Stern-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Gerlach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deflection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From anti-H and ABS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In penning Trap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By Channeling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Interaction with X-ray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pol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from a diamond crystal.</a:t>
            </a:r>
          </a:p>
          <a:p>
            <a:pPr marL="342900" indent="-342900">
              <a:buFont typeface="+mj-lt"/>
              <a:buAutoNum type="arabicPeriod"/>
            </a:pPr>
            <a:endParaRPr lang="it-IT" dirty="0"/>
          </a:p>
        </p:txBody>
      </p:sp>
      <p:sp>
        <p:nvSpPr>
          <p:cNvPr id="13" name="Rectangle 12"/>
          <p:cNvSpPr/>
          <p:nvPr/>
        </p:nvSpPr>
        <p:spPr>
          <a:xfrm>
            <a:off x="5494951" y="1475492"/>
            <a:ext cx="3613553" cy="369332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none">
            <a:spAutoFit/>
          </a:bodyPr>
          <a:lstStyle/>
          <a:p>
            <a:r>
              <a:rPr lang="en-US" b="1" dirty="0" smtClean="0"/>
              <a:t>2007 Workshop at Daresb5ury (U.K)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7504" y="6135687"/>
            <a:ext cx="8556241" cy="461665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i="1" dirty="0" smtClean="0">
                <a:solidFill>
                  <a:srgbClr val="FF0000"/>
                </a:solidFill>
              </a:rPr>
              <a:t>Pursuable technique spin-filtering  (experimental evidence 1992) </a:t>
            </a:r>
            <a:endParaRPr lang="en-US" sz="2400" i="1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35496" y="1196752"/>
            <a:ext cx="5003934" cy="369332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C0000"/>
                </a:solidFill>
              </a:rPr>
              <a:t>Triggered by the storing of antiproton (CERN) 1980</a:t>
            </a:r>
            <a:endParaRPr lang="it-IT" b="1" dirty="0">
              <a:solidFill>
                <a:srgbClr val="CC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10975" y="1196752"/>
            <a:ext cx="3255699" cy="369332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C0000"/>
                </a:solidFill>
              </a:rPr>
              <a:t>Triggered by PAX for FAIR (2004)</a:t>
            </a:r>
            <a:endParaRPr lang="it-IT" b="1" dirty="0">
              <a:solidFill>
                <a:srgbClr val="CC0000"/>
              </a:solidFill>
            </a:endParaRP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0724" y="2212332"/>
            <a:ext cx="2521756" cy="377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2"/>
          <p:cNvSpPr/>
          <p:nvPr/>
        </p:nvSpPr>
        <p:spPr>
          <a:xfrm>
            <a:off x="5823377" y="1843912"/>
            <a:ext cx="2880320" cy="369332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>
            <a:spAutoFit/>
          </a:bodyPr>
          <a:lstStyle/>
          <a:p>
            <a:r>
              <a:rPr lang="en-US" b="1" dirty="0" smtClean="0"/>
              <a:t>And on 2008 Bad </a:t>
            </a:r>
            <a:r>
              <a:rPr lang="en-US" b="1" dirty="0" err="1" smtClean="0"/>
              <a:t>Honnef</a:t>
            </a:r>
            <a:endParaRPr lang="en-US" b="1" dirty="0" smtClean="0"/>
          </a:p>
        </p:txBody>
      </p:sp>
      <p:pic>
        <p:nvPicPr>
          <p:cNvPr id="17" name="Picture 7" descr="filtering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455466"/>
            <a:ext cx="3132348" cy="2739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3995341" y="1917598"/>
            <a:ext cx="1828036" cy="52320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 lIns="91423" tIns="45712" rIns="91423" bIns="45712">
            <a:spAutoFit/>
          </a:bodyPr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sz="1400" dirty="0">
                <a:solidFill>
                  <a:schemeClr val="tx1"/>
                </a:solidFill>
              </a:rPr>
              <a:t>F. </a:t>
            </a:r>
            <a:r>
              <a:rPr lang="en-US" sz="1400" dirty="0" err="1">
                <a:solidFill>
                  <a:schemeClr val="tx1"/>
                </a:solidFill>
              </a:rPr>
              <a:t>Rathmann</a:t>
            </a:r>
            <a:r>
              <a:rPr lang="en-US" sz="1400" dirty="0">
                <a:solidFill>
                  <a:schemeClr val="tx1"/>
                </a:solidFill>
              </a:rPr>
              <a:t>. et al.,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sz="1400" dirty="0">
                <a:solidFill>
                  <a:schemeClr val="tx1"/>
                </a:solidFill>
              </a:rPr>
              <a:t>PRL 71, 1379 (1993)</a:t>
            </a: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4559300" y="5212688"/>
            <a:ext cx="1828036" cy="30776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 lIns="91423" tIns="45712" rIns="91423" bIns="45712">
            <a:spAutoFit/>
          </a:bodyPr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sz="1400" dirty="0" smtClean="0">
                <a:solidFill>
                  <a:schemeClr val="tx1"/>
                </a:solidFill>
              </a:rPr>
              <a:t>FILTEX @ TSR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8" grpId="0" animBg="1"/>
      <p:bldP spid="19" grpId="0" animBg="1"/>
      <p:bldP spid="2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Polarization at COSY</a:t>
            </a:r>
            <a:endParaRPr lang="it-IT" sz="1200" dirty="0" smtClean="0">
              <a:solidFill>
                <a:schemeClr val="tx1"/>
              </a:solidFill>
            </a:endParaRP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r>
              <a:rPr lang="it-IT" sz="1200" dirty="0" smtClean="0">
                <a:solidFill>
                  <a:schemeClr val="tx1"/>
                </a:solidFill>
              </a:rPr>
              <a:t>G. Ciullo</a:t>
            </a:r>
          </a:p>
        </p:txBody>
      </p:sp>
      <p:sp>
        <p:nvSpPr>
          <p:cNvPr id="6" name="Segnaposto numero diapositiva 5"/>
          <p:cNvSpPr txBox="1">
            <a:spLocks/>
          </p:cNvSpPr>
          <p:nvPr/>
        </p:nvSpPr>
        <p:spPr>
          <a:xfrm>
            <a:off x="8691388" y="6605984"/>
            <a:ext cx="417116" cy="27940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AC1B16-62ED-4021-A923-C2DB90FC747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" name="Rettangolo 9"/>
          <p:cNvSpPr/>
          <p:nvPr/>
        </p:nvSpPr>
        <p:spPr>
          <a:xfrm rot="19403932">
            <a:off x="476981" y="2852597"/>
            <a:ext cx="7895957" cy="92333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SPARE TRANSPARENCIES</a:t>
            </a:r>
            <a:endParaRPr lang="it-IT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2058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6672" y="60151"/>
            <a:ext cx="8229600" cy="922114"/>
          </a:xfr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90000"/>
          </a:bodyPr>
          <a:lstStyle/>
          <a:p>
            <a:r>
              <a:rPr lang="it-IT" dirty="0" err="1" smtClean="0"/>
              <a:t>Physics</a:t>
            </a:r>
            <a:r>
              <a:rPr lang="it-IT" dirty="0" smtClean="0"/>
              <a:t> </a:t>
            </a:r>
            <a:r>
              <a:rPr lang="it-IT" dirty="0" err="1" smtClean="0"/>
              <a:t>motivations</a:t>
            </a:r>
            <a:r>
              <a:rPr lang="it-IT" dirty="0" smtClean="0"/>
              <a:t> for </a:t>
            </a:r>
            <a:r>
              <a:rPr lang="it-IT" dirty="0" err="1" smtClean="0"/>
              <a:t>p</a:t>
            </a:r>
            <a:r>
              <a:rPr lang="it-IT" baseline="-25000" dirty="0" err="1" smtClean="0"/>
              <a:t>bar</a:t>
            </a:r>
            <a:r>
              <a:rPr lang="it-IT" dirty="0" smtClean="0"/>
              <a:t> </a:t>
            </a:r>
            <a:r>
              <a:rPr lang="it-IT" dirty="0" err="1" smtClean="0"/>
              <a:t>polarized</a:t>
            </a:r>
            <a:endParaRPr lang="it-IT" strike="sngStrike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2831169"/>
          </a:xfrm>
          <a:solidFill>
            <a:srgbClr val="FFFF00">
              <a:alpha val="50000"/>
            </a:srgbClr>
          </a:solidFill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sz="3400" b="1" dirty="0" smtClean="0">
                <a:solidFill>
                  <a:srgbClr val="C00000"/>
                </a:solidFill>
              </a:rPr>
              <a:t>New key to get clearest insight in structure of the nucleon</a:t>
            </a:r>
          </a:p>
          <a:p>
            <a:r>
              <a:rPr lang="en-US" dirty="0" smtClean="0"/>
              <a:t>Direct measurement of the </a:t>
            </a:r>
            <a:r>
              <a:rPr lang="en-US" b="1" dirty="0" err="1" smtClean="0">
                <a:solidFill>
                  <a:srgbClr val="C00000"/>
                </a:solidFill>
              </a:rPr>
              <a:t>transversity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smtClean="0"/>
              <a:t>distribution of the valence quarks in the proton,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test</a:t>
            </a:r>
            <a:r>
              <a:rPr lang="en-US" dirty="0" smtClean="0"/>
              <a:t> of the predicted </a:t>
            </a:r>
            <a:r>
              <a:rPr lang="en-US" b="1" dirty="0" smtClean="0">
                <a:solidFill>
                  <a:srgbClr val="C00000"/>
                </a:solidFill>
              </a:rPr>
              <a:t>opposite sign </a:t>
            </a:r>
            <a:r>
              <a:rPr lang="en-US" dirty="0" smtClean="0"/>
              <a:t>of the </a:t>
            </a:r>
            <a:r>
              <a:rPr lang="en-US" dirty="0" err="1" smtClean="0"/>
              <a:t>Sivers</a:t>
            </a:r>
            <a:r>
              <a:rPr lang="en-US" dirty="0" smtClean="0"/>
              <a:t>-function, related</a:t>
            </a:r>
          </a:p>
          <a:p>
            <a:pPr marL="0" indent="0">
              <a:buNone/>
            </a:pPr>
            <a:r>
              <a:rPr lang="en-US" dirty="0" smtClean="0"/>
              <a:t>      to the quark distribution inside a transversely polarized nucleon in</a:t>
            </a:r>
          </a:p>
          <a:p>
            <a:pPr marL="0" indent="0">
              <a:buNone/>
            </a:pPr>
            <a:r>
              <a:rPr lang="en-US" dirty="0" smtClean="0"/>
              <a:t>      </a:t>
            </a:r>
            <a:r>
              <a:rPr lang="en-US" dirty="0" err="1" smtClean="0"/>
              <a:t>Drell</a:t>
            </a:r>
            <a:r>
              <a:rPr lang="en-US" dirty="0" smtClean="0"/>
              <a:t>–Yan as compared to semi-inclusive deep-inelastic scattering,</a:t>
            </a:r>
          </a:p>
          <a:p>
            <a:r>
              <a:rPr lang="en-US" dirty="0" smtClean="0"/>
              <a:t>measurement of the </a:t>
            </a:r>
            <a:r>
              <a:rPr lang="en-US" b="1" dirty="0" smtClean="0">
                <a:solidFill>
                  <a:srgbClr val="C00000"/>
                </a:solidFill>
              </a:rPr>
              <a:t>moduli</a:t>
            </a:r>
            <a:r>
              <a:rPr lang="en-US" dirty="0" smtClean="0"/>
              <a:t> and the </a:t>
            </a:r>
            <a:r>
              <a:rPr lang="en-US" b="1" dirty="0" smtClean="0">
                <a:solidFill>
                  <a:srgbClr val="C00000"/>
                </a:solidFill>
              </a:rPr>
              <a:t>relative phase </a:t>
            </a:r>
            <a:r>
              <a:rPr lang="en-US" dirty="0" smtClean="0"/>
              <a:t>of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the time-like electric and magnetic form factors </a:t>
            </a:r>
            <a:r>
              <a:rPr lang="en-US" i="1" dirty="0" smtClean="0"/>
              <a:t>G</a:t>
            </a:r>
            <a:r>
              <a:rPr lang="en-US" i="1" baseline="-25000" dirty="0" smtClean="0"/>
              <a:t>E,M</a:t>
            </a:r>
            <a:r>
              <a:rPr lang="en-US" i="1" dirty="0" smtClean="0"/>
              <a:t> </a:t>
            </a:r>
            <a:r>
              <a:rPr lang="en-US" dirty="0" smtClean="0"/>
              <a:t>of the proton</a:t>
            </a:r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392708" y="3972136"/>
            <a:ext cx="8397528" cy="163121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Gulliver"/>
              </a:rPr>
              <a:t>PAX </a:t>
            </a:r>
            <a:r>
              <a:rPr lang="en-US" sz="2000" dirty="0" smtClean="0">
                <a:solidFill>
                  <a:srgbClr val="000000"/>
                </a:solidFill>
                <a:latin typeface="Gulliver"/>
              </a:rPr>
              <a:t>Collaboration: 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Gulliver"/>
              </a:rPr>
              <a:t>Technical </a:t>
            </a:r>
            <a:r>
              <a:rPr lang="en-US" sz="2000" dirty="0">
                <a:solidFill>
                  <a:srgbClr val="000000"/>
                </a:solidFill>
                <a:latin typeface="Gulliver"/>
              </a:rPr>
              <a:t>proposal for antiproton–proton scattering </a:t>
            </a:r>
            <a:r>
              <a:rPr lang="en-US" sz="2000" dirty="0" smtClean="0">
                <a:solidFill>
                  <a:srgbClr val="000000"/>
                </a:solidFill>
                <a:latin typeface="Gulliver"/>
              </a:rPr>
              <a:t>experiments with </a:t>
            </a:r>
            <a:r>
              <a:rPr lang="en-US" sz="2000" dirty="0">
                <a:solidFill>
                  <a:srgbClr val="000000"/>
                </a:solidFill>
                <a:latin typeface="Gulliver"/>
              </a:rPr>
              <a:t>polarization, </a:t>
            </a:r>
            <a:r>
              <a:rPr lang="en-US" sz="2000" dirty="0">
                <a:solidFill>
                  <a:srgbClr val="162C84"/>
                </a:solidFill>
                <a:latin typeface="Gulliver"/>
              </a:rPr>
              <a:t>http://arxiv.org/abs/hep-ex/0505054</a:t>
            </a:r>
            <a:r>
              <a:rPr lang="en-US" sz="2000" dirty="0">
                <a:solidFill>
                  <a:srgbClr val="000000"/>
                </a:solidFill>
                <a:latin typeface="Gulliver"/>
              </a:rPr>
              <a:t>, </a:t>
            </a:r>
            <a:endParaRPr lang="en-US" sz="2000" dirty="0" smtClean="0">
              <a:solidFill>
                <a:srgbClr val="000000"/>
              </a:solidFill>
              <a:latin typeface="Gulliver"/>
            </a:endParaRPr>
          </a:p>
          <a:p>
            <a:r>
              <a:rPr lang="en-US" sz="2000" dirty="0" smtClean="0">
                <a:solidFill>
                  <a:srgbClr val="000000"/>
                </a:solidFill>
                <a:latin typeface="Gulliver"/>
              </a:rPr>
              <a:t>an </a:t>
            </a:r>
            <a:r>
              <a:rPr lang="en-US" sz="2000" dirty="0">
                <a:solidFill>
                  <a:srgbClr val="000000"/>
                </a:solidFill>
                <a:latin typeface="Gulliver"/>
              </a:rPr>
              <a:t>update </a:t>
            </a:r>
            <a:r>
              <a:rPr lang="en-US" sz="2000" dirty="0" smtClean="0">
                <a:solidFill>
                  <a:srgbClr val="000000"/>
                </a:solidFill>
                <a:latin typeface="Gulliver"/>
              </a:rPr>
              <a:t>can be </a:t>
            </a:r>
            <a:r>
              <a:rPr lang="en-US" sz="2000" dirty="0">
                <a:solidFill>
                  <a:srgbClr val="000000"/>
                </a:solidFill>
                <a:latin typeface="Gulliver"/>
              </a:rPr>
              <a:t>found at the PAX website </a:t>
            </a:r>
            <a:r>
              <a:rPr lang="en-US" sz="2000" dirty="0">
                <a:solidFill>
                  <a:srgbClr val="162C84"/>
                </a:solidFill>
                <a:latin typeface="Gulliver"/>
              </a:rPr>
              <a:t>http://www.fz-juelich.de/ikp/pax</a:t>
            </a:r>
            <a:endParaRPr lang="it-IT" sz="5400" dirty="0"/>
          </a:p>
        </p:txBody>
      </p:sp>
      <p:sp>
        <p:nvSpPr>
          <p:cNvPr id="5" name="Rettangolo 4"/>
          <p:cNvSpPr/>
          <p:nvPr/>
        </p:nvSpPr>
        <p:spPr>
          <a:xfrm>
            <a:off x="454868" y="5877272"/>
            <a:ext cx="8473410" cy="830997"/>
          </a:xfrm>
          <a:prstGeom prst="rect">
            <a:avLst/>
          </a:prstGeom>
          <a:gradFill>
            <a:gsLst>
              <a:gs pos="0">
                <a:srgbClr val="FFFF00"/>
              </a:gs>
              <a:gs pos="74000">
                <a:srgbClr val="92D050"/>
              </a:gs>
              <a:gs pos="82000">
                <a:srgbClr val="FFC000"/>
              </a:gs>
              <a:gs pos="100000">
                <a:srgbClr val="FF0000"/>
              </a:gs>
            </a:gsLst>
            <a:lin ang="5400000" scaled="1"/>
          </a:gradFill>
        </p:spPr>
        <p:txBody>
          <a:bodyPr wrap="none">
            <a:spAutoFit/>
          </a:bodyPr>
          <a:lstStyle/>
          <a:p>
            <a:r>
              <a:rPr lang="en-US" sz="2400" dirty="0" smtClean="0"/>
              <a:t>A tool to study p-p spin dependent </a:t>
            </a:r>
            <a:r>
              <a:rPr lang="en-US" sz="2400" i="1" dirty="0" smtClean="0">
                <a:latin typeface="Symbol" panose="05050102010706020507" pitchFamily="18" charset="2"/>
              </a:rPr>
              <a:t>s</a:t>
            </a:r>
            <a:r>
              <a:rPr lang="en-US" sz="2400" dirty="0" smtClean="0"/>
              <a:t>, and p-d (the 3 body system) </a:t>
            </a:r>
          </a:p>
          <a:p>
            <a:r>
              <a:rPr lang="en-US" sz="2400" dirty="0" smtClean="0"/>
              <a:t>A new window  </a:t>
            </a:r>
            <a:r>
              <a:rPr lang="en-US" sz="2400" dirty="0" err="1" smtClean="0"/>
              <a:t>p</a:t>
            </a:r>
            <a:r>
              <a:rPr lang="en-US" sz="2400" baseline="-25000" dirty="0" err="1" smtClean="0"/>
              <a:t>bar</a:t>
            </a:r>
            <a:r>
              <a:rPr lang="en-US" sz="2400" dirty="0" smtClean="0"/>
              <a:t> p and </a:t>
            </a:r>
            <a:r>
              <a:rPr lang="en-US" sz="2400" dirty="0" err="1" smtClean="0"/>
              <a:t>p</a:t>
            </a:r>
            <a:r>
              <a:rPr lang="en-US" sz="2400" baseline="-25000" dirty="0" err="1" smtClean="0"/>
              <a:t>bar</a:t>
            </a:r>
            <a:r>
              <a:rPr lang="en-US" sz="2400" dirty="0" smtClean="0"/>
              <a:t> d  polarized cross sections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401898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18864" y="80790"/>
            <a:ext cx="8229600" cy="611906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90000"/>
          </a:bodyPr>
          <a:lstStyle/>
          <a:p>
            <a:r>
              <a:rPr lang="it-IT" dirty="0" smtClean="0"/>
              <a:t>Spin </a:t>
            </a:r>
            <a:r>
              <a:rPr lang="it-IT" dirty="0" err="1" smtClean="0"/>
              <a:t>filter</a:t>
            </a:r>
            <a:r>
              <a:rPr lang="it-IT" dirty="0" smtClean="0"/>
              <a:t> </a:t>
            </a:r>
            <a:r>
              <a:rPr lang="it-IT" dirty="0" err="1" smtClean="0"/>
              <a:t>against</a:t>
            </a:r>
            <a:r>
              <a:rPr lang="it-IT" dirty="0" smtClean="0"/>
              <a:t> spin-</a:t>
            </a:r>
            <a:r>
              <a:rPr lang="it-IT" dirty="0" err="1" smtClean="0"/>
              <a:t>flip</a:t>
            </a:r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764704"/>
            <a:ext cx="6106532" cy="3031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7" descr="filtering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907806"/>
            <a:ext cx="3240360" cy="28335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" name="Text Box 9"/>
          <p:cNvSpPr txBox="1">
            <a:spLocks noChangeArrowheads="1"/>
          </p:cNvSpPr>
          <p:nvPr/>
        </p:nvSpPr>
        <p:spPr bwMode="auto">
          <a:xfrm rot="16200000">
            <a:off x="-151654" y="5212159"/>
            <a:ext cx="1728787" cy="46672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3" tIns="45712" rIns="91423" bIns="45712">
            <a:spAutoFit/>
          </a:bodyPr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sz="1200" dirty="0">
                <a:solidFill>
                  <a:schemeClr val="tx1"/>
                </a:solidFill>
              </a:rPr>
              <a:t>F. </a:t>
            </a:r>
            <a:r>
              <a:rPr lang="en-US" sz="1200" dirty="0" err="1">
                <a:solidFill>
                  <a:schemeClr val="tx1"/>
                </a:solidFill>
              </a:rPr>
              <a:t>Rathmann</a:t>
            </a:r>
            <a:r>
              <a:rPr lang="en-US" sz="1200" dirty="0">
                <a:solidFill>
                  <a:schemeClr val="tx1"/>
                </a:solidFill>
              </a:rPr>
              <a:t>. et al.,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sz="1200" dirty="0">
                <a:solidFill>
                  <a:schemeClr val="tx1"/>
                </a:solidFill>
              </a:rPr>
              <a:t>PRL 71, 1379 (1993)</a:t>
            </a:r>
          </a:p>
        </p:txBody>
      </p:sp>
      <p:pic>
        <p:nvPicPr>
          <p:cNvPr id="148" name="Immagine 1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3933056"/>
            <a:ext cx="4362063" cy="2637808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5153006" y="-171400"/>
            <a:ext cx="2443330" cy="450892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287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X</a:t>
            </a:r>
            <a:endParaRPr lang="it-IT" sz="287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55948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44624"/>
            <a:ext cx="7772400" cy="576064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/>
          <a:p>
            <a:r>
              <a:rPr lang="en-US" dirty="0" smtClean="0"/>
              <a:t>Polarization build-up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quarter" idx="10"/>
          </p:nvPr>
        </p:nvSpPr>
        <p:spPr>
          <a:xfrm>
            <a:off x="0" y="6565900"/>
            <a:ext cx="971600" cy="292100"/>
          </a:xfrm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r>
              <a:rPr lang="it-IT" sz="1200" dirty="0" smtClean="0">
                <a:solidFill>
                  <a:schemeClr val="tx1"/>
                </a:solidFill>
              </a:rPr>
              <a:t>G. Ciullo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635896" y="6525344"/>
            <a:ext cx="1794892" cy="304800"/>
          </a:xfrm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Polarization at COSY</a:t>
            </a:r>
            <a:endParaRPr lang="it-IT" sz="1200" dirty="0" smtClean="0">
              <a:solidFill>
                <a:schemeClr val="tx1"/>
              </a:solidFill>
            </a:endParaRPr>
          </a:p>
        </p:txBody>
      </p:sp>
      <p:sp>
        <p:nvSpPr>
          <p:cNvPr id="6" name="Segnaposto numero diapositiva 5"/>
          <p:cNvSpPr txBox="1">
            <a:spLocks/>
          </p:cNvSpPr>
          <p:nvPr/>
        </p:nvSpPr>
        <p:spPr>
          <a:xfrm>
            <a:off x="8691388" y="6605984"/>
            <a:ext cx="417116" cy="27940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AC1B16-62ED-4021-A923-C2DB90FC747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755576" y="1700808"/>
          <a:ext cx="2336800" cy="103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01" name="Equation" r:id="rId3" imgW="977760" imgH="431640" progId="Equation.3">
                  <p:embed/>
                </p:oleObj>
              </mc:Choice>
              <mc:Fallback>
                <p:oleObj name="Equation" r:id="rId3" imgW="977760" imgH="43164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576" y="1700808"/>
                        <a:ext cx="2336800" cy="1031875"/>
                      </a:xfrm>
                      <a:prstGeom prst="rect">
                        <a:avLst/>
                      </a:prstGeom>
                      <a:solidFill>
                        <a:srgbClr val="00FF00">
                          <a:alpha val="30000"/>
                        </a:srgbClr>
                      </a:solidFill>
                      <a:ln w="31750">
                        <a:solidFill>
                          <a:srgbClr val="FFFF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1553592"/>
              </p:ext>
            </p:extLst>
          </p:nvPr>
        </p:nvGraphicFramePr>
        <p:xfrm>
          <a:off x="2339752" y="692696"/>
          <a:ext cx="2328863" cy="7926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02" name="Equation" r:id="rId5" imgW="1066680" imgH="457200" progId="Equation.3">
                  <p:embed/>
                </p:oleObj>
              </mc:Choice>
              <mc:Fallback>
                <p:oleObj name="Equation" r:id="rId5" imgW="1066680" imgH="457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752" y="692696"/>
                        <a:ext cx="2328863" cy="792634"/>
                      </a:xfrm>
                      <a:prstGeom prst="rect">
                        <a:avLst/>
                      </a:prstGeom>
                      <a:solidFill>
                        <a:srgbClr val="66FF66">
                          <a:alpha val="50000"/>
                        </a:srgbClr>
                      </a:solidFill>
                      <a:ln>
                        <a:solidFill>
                          <a:srgbClr val="FFFF0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3909471"/>
              </p:ext>
            </p:extLst>
          </p:nvPr>
        </p:nvGraphicFramePr>
        <p:xfrm>
          <a:off x="821125" y="3366121"/>
          <a:ext cx="2576512" cy="1030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03" name="Equation" r:id="rId7" imgW="1079280" imgH="431640" progId="Equation.3">
                  <p:embed/>
                </p:oleObj>
              </mc:Choice>
              <mc:Fallback>
                <p:oleObj name="Equation" r:id="rId7" imgW="1079280" imgH="4316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1125" y="3366121"/>
                        <a:ext cx="2576512" cy="1030287"/>
                      </a:xfrm>
                      <a:prstGeom prst="rect">
                        <a:avLst/>
                      </a:prstGeom>
                      <a:solidFill>
                        <a:srgbClr val="00FF00">
                          <a:alpha val="30000"/>
                        </a:srgbClr>
                      </a:solidFill>
                      <a:ln w="38100">
                        <a:solidFill>
                          <a:srgbClr val="000099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79512" y="2924944"/>
            <a:ext cx="3602846" cy="400110"/>
          </a:xfrm>
          <a:prstGeom prst="rect">
            <a:avLst/>
          </a:prstGeom>
          <a:solidFill>
            <a:srgbClr val="FFFF00">
              <a:alpha val="50000"/>
            </a:srgbClr>
          </a:solidFill>
          <a:ln w="38100">
            <a:solidFill>
              <a:srgbClr val="000099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Transverse case (respect to 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)      </a:t>
            </a:r>
            <a:endParaRPr lang="it-IT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4937526"/>
              </p:ext>
            </p:extLst>
          </p:nvPr>
        </p:nvGraphicFramePr>
        <p:xfrm>
          <a:off x="4929213" y="3356992"/>
          <a:ext cx="3455987" cy="103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04" name="Equazione" r:id="rId9" imgW="1447560" imgH="431640" progId="Equation.3">
                  <p:embed/>
                </p:oleObj>
              </mc:Choice>
              <mc:Fallback>
                <p:oleObj name="Equazione" r:id="rId9" imgW="1447560" imgH="43164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9213" y="3356992"/>
                        <a:ext cx="3455987" cy="1031875"/>
                      </a:xfrm>
                      <a:prstGeom prst="rect">
                        <a:avLst/>
                      </a:prstGeom>
                      <a:solidFill>
                        <a:srgbClr val="FFFF00">
                          <a:alpha val="50000"/>
                        </a:srgbClr>
                      </a:solidFill>
                      <a:ln w="38100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4788514" y="2945470"/>
            <a:ext cx="3746538" cy="400110"/>
          </a:xfrm>
          <a:prstGeom prst="rect">
            <a:avLst/>
          </a:prstGeom>
          <a:solidFill>
            <a:srgbClr val="FFFF00">
              <a:alpha val="50000"/>
            </a:srgbClr>
          </a:solidFill>
          <a:ln w="38100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Longitudinal case (respect to 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) </a:t>
            </a:r>
            <a:endParaRPr lang="it-IT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99592" y="4509120"/>
            <a:ext cx="881973" cy="400110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where: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123728" y="4581128"/>
            <a:ext cx="5123710" cy="40011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>
            <a:spAutoFit/>
          </a:bodyPr>
          <a:lstStyle/>
          <a:p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000" i="1" baseline="-25000" dirty="0" err="1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is the areal density of the target [atoms cm</a:t>
            </a:r>
            <a:r>
              <a:rPr lang="en-US" sz="2000" baseline="30000" dirty="0" smtClean="0">
                <a:latin typeface="Times New Roman" pitchFamily="18" charset="0"/>
                <a:cs typeface="Times New Roman" pitchFamily="18" charset="0"/>
              </a:rPr>
              <a:t>-2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]</a:t>
            </a:r>
            <a:endParaRPr lang="it-IT" sz="2000" dirty="0"/>
          </a:p>
        </p:txBody>
      </p:sp>
      <p:sp>
        <p:nvSpPr>
          <p:cNvPr id="23" name="Rectangle 22"/>
          <p:cNvSpPr/>
          <p:nvPr/>
        </p:nvSpPr>
        <p:spPr>
          <a:xfrm>
            <a:off x="2177406" y="5045114"/>
            <a:ext cx="4940776" cy="40011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>
            <a:spAutoFit/>
          </a:bodyPr>
          <a:lstStyle/>
          <a:p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f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is the revolution frequency of the beam [Hz]</a:t>
            </a:r>
            <a:endParaRPr lang="it-IT" sz="2000" dirty="0"/>
          </a:p>
        </p:txBody>
      </p:sp>
      <p:graphicFrame>
        <p:nvGraphicFramePr>
          <p:cNvPr id="3080" name="Object 3"/>
          <p:cNvGraphicFramePr>
            <a:graphicFrameLocks noChangeAspect="1"/>
          </p:cNvGraphicFramePr>
          <p:nvPr/>
        </p:nvGraphicFramePr>
        <p:xfrm>
          <a:off x="4643438" y="1628800"/>
          <a:ext cx="1182687" cy="10585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05" name="Equation" r:id="rId11" imgW="495000" imgH="393480" progId="Equation.3">
                  <p:embed/>
                </p:oleObj>
              </mc:Choice>
              <mc:Fallback>
                <p:oleObj name="Equation" r:id="rId11" imgW="495000" imgH="39348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1628800"/>
                        <a:ext cx="1182687" cy="1058590"/>
                      </a:xfrm>
                      <a:prstGeom prst="rect">
                        <a:avLst/>
                      </a:prstGeom>
                      <a:solidFill>
                        <a:srgbClr val="00FF00">
                          <a:alpha val="30000"/>
                        </a:srgbClr>
                      </a:solidFill>
                      <a:ln w="31750">
                        <a:solidFill>
                          <a:srgbClr val="FFFF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1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8638134"/>
              </p:ext>
            </p:extLst>
          </p:nvPr>
        </p:nvGraphicFramePr>
        <p:xfrm>
          <a:off x="269875" y="5503863"/>
          <a:ext cx="8485188" cy="949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06" name="Equazione" r:id="rId13" imgW="3835080" imgH="431640" progId="Equation.3">
                  <p:embed/>
                </p:oleObj>
              </mc:Choice>
              <mc:Fallback>
                <p:oleObj name="Equazione" r:id="rId13" imgW="3835080" imgH="431640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875" y="5503863"/>
                        <a:ext cx="8485188" cy="949325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lumMod val="5000"/>
                              <a:lumOff val="95000"/>
                            </a:schemeClr>
                          </a:gs>
                          <a:gs pos="74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83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100000">
                            <a:schemeClr val="accent1">
                              <a:lumMod val="30000"/>
                              <a:lumOff val="70000"/>
                            </a:schemeClr>
                          </a:gs>
                        </a:gsLst>
                        <a:lin ang="5400000" scaled="1"/>
                      </a:gra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19"/>
          <p:cNvSpPr/>
          <p:nvPr/>
        </p:nvSpPr>
        <p:spPr>
          <a:xfrm>
            <a:off x="5911601" y="1916832"/>
            <a:ext cx="3052887" cy="369332"/>
          </a:xfrm>
          <a:prstGeom prst="rect">
            <a:avLst/>
          </a:prstGeom>
          <a:solidFill>
            <a:srgbClr val="66FF66">
              <a:alpha val="30000"/>
            </a:srgbClr>
          </a:solidFill>
          <a:ln w="38100">
            <a:solidFill>
              <a:srgbClr val="FFFF00"/>
            </a:solidFill>
          </a:ln>
        </p:spPr>
        <p:txBody>
          <a:bodyPr wrap="none">
            <a:spAutoFit/>
          </a:bodyPr>
          <a:lstStyle/>
          <a:p>
            <a:r>
              <a:rPr lang="en-US" dirty="0" smtClean="0"/>
              <a:t>build-up of beam polarization</a:t>
            </a:r>
            <a:endParaRPr lang="it-IT" dirty="0"/>
          </a:p>
        </p:txBody>
      </p:sp>
      <p:sp>
        <p:nvSpPr>
          <p:cNvPr id="24" name="TextBox 23"/>
          <p:cNvSpPr txBox="1"/>
          <p:nvPr/>
        </p:nvSpPr>
        <p:spPr>
          <a:xfrm>
            <a:off x="179512" y="836712"/>
            <a:ext cx="2149948" cy="461665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The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polarization</a:t>
            </a:r>
            <a:r>
              <a:rPr lang="en-US" sz="2000" dirty="0" smtClean="0"/>
              <a:t> </a:t>
            </a:r>
            <a:endParaRPr lang="it-IT" sz="2000" dirty="0"/>
          </a:p>
        </p:txBody>
      </p:sp>
      <p:graphicFrame>
        <p:nvGraphicFramePr>
          <p:cNvPr id="3082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1079172"/>
              </p:ext>
            </p:extLst>
          </p:nvPr>
        </p:nvGraphicFramePr>
        <p:xfrm>
          <a:off x="7812360" y="747269"/>
          <a:ext cx="360040" cy="792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07" name="Equation" r:id="rId15" imgW="190440" imgH="419040" progId="Equation.3">
                  <p:embed/>
                </p:oleObj>
              </mc:Choice>
              <mc:Fallback>
                <p:oleObj name="Equation" r:id="rId15" imgW="190440" imgH="419040" progId="Equation.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12360" y="747269"/>
                        <a:ext cx="360040" cy="792088"/>
                      </a:xfrm>
                      <a:prstGeom prst="rect">
                        <a:avLst/>
                      </a:prstGeom>
                      <a:solidFill>
                        <a:srgbClr val="66FF66">
                          <a:alpha val="50000"/>
                        </a:srgbClr>
                      </a:solidFill>
                      <a:ln>
                        <a:solidFill>
                          <a:srgbClr val="FFFF00"/>
                        </a:solidFill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4742526" y="899428"/>
            <a:ext cx="2975366" cy="400110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along the quantization axis</a:t>
            </a:r>
            <a:endParaRPr lang="it-IT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9" grpId="0" animBg="1"/>
      <p:bldP spid="22" grpId="0" animBg="1"/>
      <p:bldP spid="2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6155" y="116632"/>
            <a:ext cx="6952189" cy="576064"/>
          </a:xfr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/>
          <a:p>
            <a:r>
              <a:rPr lang="en-US" dirty="0" smtClean="0"/>
              <a:t>prediction for p  at COSY</a:t>
            </a:r>
            <a:endParaRPr lang="it-IT" i="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quarter" idx="10"/>
          </p:nvPr>
        </p:nvSpPr>
        <p:spPr>
          <a:xfrm>
            <a:off x="0" y="6565900"/>
            <a:ext cx="971600" cy="292100"/>
          </a:xfrm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r>
              <a:rPr lang="it-IT" sz="1200" dirty="0" smtClean="0">
                <a:solidFill>
                  <a:schemeClr val="tx1"/>
                </a:solidFill>
              </a:rPr>
              <a:t>G. Ciullo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635896" y="6525344"/>
            <a:ext cx="1794892" cy="304800"/>
          </a:xfrm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Polarization at COSY</a:t>
            </a:r>
            <a:endParaRPr lang="it-IT" sz="1200" dirty="0" smtClean="0">
              <a:solidFill>
                <a:schemeClr val="tx1"/>
              </a:solidFill>
            </a:endParaRPr>
          </a:p>
        </p:txBody>
      </p:sp>
      <p:sp>
        <p:nvSpPr>
          <p:cNvPr id="6" name="Segnaposto numero diapositiva 5"/>
          <p:cNvSpPr txBox="1">
            <a:spLocks/>
          </p:cNvSpPr>
          <p:nvPr/>
        </p:nvSpPr>
        <p:spPr>
          <a:xfrm>
            <a:off x="8691388" y="6605984"/>
            <a:ext cx="417116" cy="27940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AC1B16-62ED-4021-A923-C2DB90FC747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3926609"/>
              </p:ext>
            </p:extLst>
          </p:nvPr>
        </p:nvGraphicFramePr>
        <p:xfrm>
          <a:off x="144463" y="1128713"/>
          <a:ext cx="3668712" cy="89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54" name="Equazione" r:id="rId3" imgW="2527200" imgH="495000" progId="Equation.3">
                  <p:embed/>
                </p:oleObj>
              </mc:Choice>
              <mc:Fallback>
                <p:oleObj name="Equazione" r:id="rId3" imgW="2527200" imgH="4950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463" y="1128713"/>
                        <a:ext cx="3668712" cy="898525"/>
                      </a:xfrm>
                      <a:prstGeom prst="rect">
                        <a:avLst/>
                      </a:prstGeom>
                      <a:solidFill>
                        <a:srgbClr val="FFFF00">
                          <a:alpha val="50000"/>
                        </a:srgbClr>
                      </a:solidFill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46847" y="692696"/>
            <a:ext cx="5097153" cy="5025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274" y="3429000"/>
            <a:ext cx="4041574" cy="224676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20000"/>
                  <a:lumOff val="80000"/>
                </a:schemeClr>
              </a:gs>
              <a:gs pos="74000">
                <a:schemeClr val="tx2">
                  <a:lumMod val="20000"/>
                  <a:lumOff val="80000"/>
                </a:schemeClr>
              </a:gs>
              <a:gs pos="82000">
                <a:schemeClr val="tx2">
                  <a:lumMod val="40000"/>
                  <a:lumOff val="60000"/>
                </a:schemeClr>
              </a:gs>
              <a:gs pos="100000">
                <a:schemeClr val="tx2">
                  <a:lumMod val="40000"/>
                  <a:lumOff val="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Prediction of spin dependent transverse cross section </a:t>
            </a:r>
          </a:p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 COSY ring (SAID &amp;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Nijegen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databases).</a:t>
            </a:r>
            <a:endParaRPr lang="it-IT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35496" y="2123564"/>
            <a:ext cx="3942105" cy="369332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Analyzing power according to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Bystricky</a:t>
            </a:r>
            <a:endParaRPr lang="it-IT" dirty="0"/>
          </a:p>
        </p:txBody>
      </p:sp>
      <p:graphicFrame>
        <p:nvGraphicFramePr>
          <p:cNvPr id="10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4025421"/>
              </p:ext>
            </p:extLst>
          </p:nvPr>
        </p:nvGraphicFramePr>
        <p:xfrm>
          <a:off x="716156" y="137632"/>
          <a:ext cx="510887" cy="576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55" name="Equazione" r:id="rId6" imgW="177480" imgH="215640" progId="Equation.3">
                  <p:embed/>
                </p:oleObj>
              </mc:Choice>
              <mc:Fallback>
                <p:oleObj name="Equazione" r:id="rId6" imgW="1774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156" y="137632"/>
                        <a:ext cx="510887" cy="576064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lumMod val="5000"/>
                              <a:lumOff val="95000"/>
                            </a:schemeClr>
                          </a:gs>
                          <a:gs pos="74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83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100000">
                            <a:schemeClr val="accent1">
                              <a:lumMod val="30000"/>
                              <a:lumOff val="70000"/>
                            </a:schemeClr>
                          </a:gs>
                        </a:gsLst>
                        <a:lin ang="54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quarter" idx="10"/>
          </p:nvPr>
        </p:nvSpPr>
        <p:spPr>
          <a:xfrm>
            <a:off x="0" y="6565900"/>
            <a:ext cx="971600" cy="292100"/>
          </a:xfrm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r>
              <a:rPr lang="it-IT" sz="1200" dirty="0" smtClean="0">
                <a:solidFill>
                  <a:schemeClr val="tx1"/>
                </a:solidFill>
              </a:rPr>
              <a:t>G. Ciullo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635896" y="6525344"/>
            <a:ext cx="1794892" cy="304800"/>
          </a:xfrm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Polarization at COSY</a:t>
            </a:r>
            <a:endParaRPr lang="it-IT" sz="1200" dirty="0" smtClean="0">
              <a:solidFill>
                <a:schemeClr val="tx1"/>
              </a:solidFill>
            </a:endParaRPr>
          </a:p>
        </p:txBody>
      </p:sp>
      <p:sp>
        <p:nvSpPr>
          <p:cNvPr id="6" name="Segnaposto numero diapositiva 5"/>
          <p:cNvSpPr txBox="1">
            <a:spLocks/>
          </p:cNvSpPr>
          <p:nvPr/>
        </p:nvSpPr>
        <p:spPr>
          <a:xfrm>
            <a:off x="8691388" y="6605984"/>
            <a:ext cx="417116" cy="27940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AC1B16-62ED-4021-A923-C2DB90FC747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07504" y="15404"/>
            <a:ext cx="4644008" cy="424731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endParaRPr lang="de-DE" b="1" dirty="0" smtClean="0"/>
          </a:p>
          <a:p>
            <a:r>
              <a:rPr lang="de-DE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Done</a:t>
            </a:r>
            <a:endParaRPr lang="de-DE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de-DE" b="1" dirty="0" err="1" smtClean="0"/>
              <a:t>Detector</a:t>
            </a:r>
            <a:r>
              <a:rPr lang="de-DE" b="1" dirty="0" smtClean="0"/>
              <a:t> </a:t>
            </a:r>
            <a:r>
              <a:rPr lang="de-DE" b="1" dirty="0"/>
              <a:t>design </a:t>
            </a:r>
            <a:r>
              <a:rPr lang="de-DE" b="1" dirty="0" err="1"/>
              <a:t>is</a:t>
            </a:r>
            <a:r>
              <a:rPr lang="de-DE" b="1" dirty="0"/>
              <a:t> </a:t>
            </a:r>
            <a:r>
              <a:rPr lang="de-DE" b="1" dirty="0" err="1"/>
              <a:t>fixed</a:t>
            </a:r>
            <a:r>
              <a:rPr lang="de-DE" b="1" dirty="0"/>
              <a:t> </a:t>
            </a:r>
          </a:p>
          <a:p>
            <a:r>
              <a:rPr lang="de-DE" b="1" dirty="0" err="1"/>
              <a:t>Detectors</a:t>
            </a:r>
            <a:r>
              <a:rPr lang="de-DE" b="1" dirty="0"/>
              <a:t> </a:t>
            </a:r>
            <a:r>
              <a:rPr lang="de-DE" b="1" dirty="0" err="1"/>
              <a:t>are</a:t>
            </a:r>
            <a:r>
              <a:rPr lang="de-DE" b="1" dirty="0"/>
              <a:t> </a:t>
            </a:r>
            <a:r>
              <a:rPr lang="de-DE" b="1" dirty="0" err="1"/>
              <a:t>ordered</a:t>
            </a:r>
            <a:r>
              <a:rPr lang="de-DE" b="1" dirty="0"/>
              <a:t> </a:t>
            </a:r>
            <a:r>
              <a:rPr lang="de-DE" b="1" dirty="0" err="1"/>
              <a:t>and</a:t>
            </a:r>
            <a:r>
              <a:rPr lang="de-DE" b="1" dirty="0"/>
              <a:t> </a:t>
            </a:r>
            <a:r>
              <a:rPr lang="de-DE" b="1" dirty="0" err="1"/>
              <a:t>test</a:t>
            </a:r>
            <a:r>
              <a:rPr lang="de-DE" b="1" dirty="0"/>
              <a:t> </a:t>
            </a:r>
            <a:r>
              <a:rPr lang="de-DE" b="1" dirty="0" err="1"/>
              <a:t>stations</a:t>
            </a:r>
            <a:r>
              <a:rPr lang="de-DE" b="1" dirty="0"/>
              <a:t> </a:t>
            </a:r>
            <a:r>
              <a:rPr lang="de-DE" b="1" dirty="0" err="1"/>
              <a:t>are</a:t>
            </a:r>
            <a:r>
              <a:rPr lang="de-DE" b="1" dirty="0"/>
              <a:t> </a:t>
            </a:r>
            <a:r>
              <a:rPr lang="de-DE" b="1" dirty="0" err="1"/>
              <a:t>prepared</a:t>
            </a:r>
            <a:endParaRPr lang="de-DE" b="1" dirty="0"/>
          </a:p>
          <a:p>
            <a:r>
              <a:rPr lang="de-DE" b="1" dirty="0" err="1"/>
              <a:t>Machining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mechanical</a:t>
            </a:r>
            <a:r>
              <a:rPr lang="de-DE" b="1" dirty="0"/>
              <a:t> </a:t>
            </a:r>
            <a:r>
              <a:rPr lang="de-DE" b="1" dirty="0" err="1"/>
              <a:t>support</a:t>
            </a:r>
            <a:r>
              <a:rPr lang="de-DE" b="1" dirty="0"/>
              <a:t> </a:t>
            </a:r>
            <a:r>
              <a:rPr lang="de-DE" b="1" dirty="0" err="1"/>
              <a:t>and</a:t>
            </a:r>
            <a:r>
              <a:rPr lang="de-DE" b="1" dirty="0"/>
              <a:t> </a:t>
            </a:r>
            <a:r>
              <a:rPr lang="de-DE" b="1" dirty="0" err="1"/>
              <a:t>cooling</a:t>
            </a:r>
            <a:r>
              <a:rPr lang="de-DE" b="1" dirty="0"/>
              <a:t> </a:t>
            </a:r>
            <a:r>
              <a:rPr lang="de-DE" b="1" dirty="0" err="1"/>
              <a:t>system</a:t>
            </a:r>
            <a:r>
              <a:rPr lang="de-DE" b="1" dirty="0"/>
              <a:t> </a:t>
            </a:r>
            <a:r>
              <a:rPr lang="de-DE" b="1" dirty="0" err="1"/>
              <a:t>started</a:t>
            </a:r>
            <a:r>
              <a:rPr lang="de-DE" b="1" dirty="0"/>
              <a:t> </a:t>
            </a:r>
            <a:r>
              <a:rPr lang="de-DE" b="1" dirty="0" err="1" smtClean="0"/>
              <a:t>and</a:t>
            </a:r>
            <a:r>
              <a:rPr lang="de-DE" b="1" dirty="0" smtClean="0"/>
              <a:t> </a:t>
            </a:r>
            <a:r>
              <a:rPr lang="de-DE" b="1" dirty="0" err="1" smtClean="0"/>
              <a:t>tested</a:t>
            </a:r>
            <a:endParaRPr lang="de-DE" b="1" dirty="0"/>
          </a:p>
          <a:p>
            <a:r>
              <a:rPr lang="de-DE" b="1" dirty="0" err="1"/>
              <a:t>Specification</a:t>
            </a:r>
            <a:r>
              <a:rPr lang="de-DE" b="1" dirty="0"/>
              <a:t> </a:t>
            </a:r>
            <a:r>
              <a:rPr lang="de-DE" b="1" dirty="0" err="1"/>
              <a:t>and</a:t>
            </a:r>
            <a:r>
              <a:rPr lang="de-DE" b="1" dirty="0"/>
              <a:t> </a:t>
            </a:r>
            <a:r>
              <a:rPr lang="de-DE" b="1" dirty="0" err="1"/>
              <a:t>ordering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chips</a:t>
            </a:r>
            <a:endParaRPr lang="de-DE" b="1" dirty="0"/>
          </a:p>
          <a:p>
            <a:endParaRPr lang="de-DE" b="1" dirty="0"/>
          </a:p>
          <a:p>
            <a:r>
              <a:rPr lang="de-DE" b="1" u="sng" dirty="0"/>
              <a:t>TO BE DONE</a:t>
            </a:r>
          </a:p>
          <a:p>
            <a:r>
              <a:rPr lang="de-DE" b="1" dirty="0" err="1"/>
              <a:t>Finalizing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electronic </a:t>
            </a:r>
            <a:r>
              <a:rPr lang="de-DE" b="1" dirty="0" err="1"/>
              <a:t>readout</a:t>
            </a:r>
            <a:r>
              <a:rPr lang="de-DE" b="1" dirty="0"/>
              <a:t> design</a:t>
            </a:r>
          </a:p>
          <a:p>
            <a:r>
              <a:rPr lang="de-DE" b="1" dirty="0"/>
              <a:t>Test (</a:t>
            </a:r>
            <a:r>
              <a:rPr lang="de-DE" b="1" dirty="0" err="1"/>
              <a:t>and</a:t>
            </a:r>
            <a:r>
              <a:rPr lang="de-DE" b="1" dirty="0"/>
              <a:t> </a:t>
            </a:r>
            <a:r>
              <a:rPr lang="de-DE" b="1" dirty="0" err="1"/>
              <a:t>modifcation</a:t>
            </a:r>
            <a:r>
              <a:rPr lang="de-DE" b="1" dirty="0"/>
              <a:t>)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mechanical</a:t>
            </a:r>
            <a:r>
              <a:rPr lang="de-DE" b="1" dirty="0"/>
              <a:t> </a:t>
            </a:r>
            <a:r>
              <a:rPr lang="de-DE" b="1" dirty="0" err="1"/>
              <a:t>support</a:t>
            </a:r>
            <a:r>
              <a:rPr lang="de-DE" b="1" dirty="0"/>
              <a:t> </a:t>
            </a:r>
            <a:r>
              <a:rPr lang="de-DE" b="1" dirty="0" err="1"/>
              <a:t>and</a:t>
            </a:r>
            <a:r>
              <a:rPr lang="de-DE" b="1" dirty="0"/>
              <a:t> </a:t>
            </a:r>
            <a:r>
              <a:rPr lang="de-DE" b="1" dirty="0" err="1"/>
              <a:t>cooling</a:t>
            </a:r>
            <a:r>
              <a:rPr lang="de-DE" b="1" dirty="0"/>
              <a:t> </a:t>
            </a:r>
            <a:r>
              <a:rPr lang="de-DE" b="1" dirty="0" err="1"/>
              <a:t>system</a:t>
            </a:r>
            <a:endParaRPr lang="de-DE" b="1" dirty="0"/>
          </a:p>
          <a:p>
            <a:r>
              <a:rPr lang="de-DE" b="1" dirty="0"/>
              <a:t>Test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detectors</a:t>
            </a:r>
            <a:r>
              <a:rPr lang="de-DE" b="1" dirty="0"/>
              <a:t>, </a:t>
            </a:r>
            <a:r>
              <a:rPr lang="de-DE" b="1" dirty="0" err="1"/>
              <a:t>chips</a:t>
            </a:r>
            <a:r>
              <a:rPr lang="de-DE" b="1" dirty="0"/>
              <a:t>, </a:t>
            </a:r>
            <a:r>
              <a:rPr lang="de-DE" b="1" dirty="0" err="1"/>
              <a:t>and</a:t>
            </a:r>
            <a:r>
              <a:rPr lang="de-DE" b="1" dirty="0"/>
              <a:t> </a:t>
            </a:r>
            <a:r>
              <a:rPr lang="de-DE" b="1" dirty="0" err="1"/>
              <a:t>Kapton</a:t>
            </a:r>
            <a:endParaRPr lang="de-DE" b="1" dirty="0"/>
          </a:p>
          <a:p>
            <a:r>
              <a:rPr lang="de-DE" b="1" dirty="0"/>
              <a:t>Study </a:t>
            </a:r>
            <a:r>
              <a:rPr lang="de-DE" b="1" dirty="0" err="1"/>
              <a:t>of</a:t>
            </a:r>
            <a:r>
              <a:rPr lang="de-DE" b="1" dirty="0"/>
              <a:t> a </a:t>
            </a:r>
            <a:r>
              <a:rPr lang="de-DE" b="1" dirty="0" err="1"/>
              <a:t>thermoshielding</a:t>
            </a:r>
            <a:endParaRPr lang="de-DE" b="1" dirty="0"/>
          </a:p>
        </p:txBody>
      </p:sp>
      <p:pic>
        <p:nvPicPr>
          <p:cNvPr id="29" name="Picture 2" descr="F:\Bilder\Detektor\PAX_06-2012\fig7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75920" y="4441072"/>
            <a:ext cx="3394876" cy="23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34" y="4222220"/>
            <a:ext cx="4563666" cy="2376000"/>
          </a:xfrm>
          <a:prstGeom prst="rect">
            <a:avLst/>
          </a:prstGeom>
        </p:spPr>
      </p:pic>
      <p:pic>
        <p:nvPicPr>
          <p:cNvPr id="51" name="Picture 2" descr="Z:\ANKE\STT\Detektoren\ANKE I\Detekto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441741" y="1350603"/>
            <a:ext cx="3175687" cy="215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96814" y="-520646"/>
            <a:ext cx="2024244" cy="30963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 rot="20006426">
            <a:off x="4600943" y="420136"/>
            <a:ext cx="1878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err="1" smtClean="0"/>
              <a:t>Available</a:t>
            </a:r>
            <a:r>
              <a:rPr lang="it-IT" dirty="0" smtClean="0"/>
              <a:t> HERMES</a:t>
            </a:r>
          </a:p>
          <a:p>
            <a:pPr algn="ctr"/>
            <a:r>
              <a:rPr lang="it-IT" dirty="0" smtClean="0"/>
              <a:t> detector</a:t>
            </a:r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 rot="18693648">
            <a:off x="6917807" y="1921336"/>
            <a:ext cx="14612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err="1" smtClean="0"/>
              <a:t>Designed</a:t>
            </a:r>
            <a:r>
              <a:rPr lang="it-IT" dirty="0" smtClean="0"/>
              <a:t> PAX</a:t>
            </a:r>
          </a:p>
          <a:p>
            <a:pPr algn="ctr"/>
            <a:r>
              <a:rPr lang="it-IT" dirty="0" smtClean="0"/>
              <a:t> detector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9091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332656"/>
            <a:ext cx="7772400" cy="576064"/>
          </a:xfr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/>
          <a:p>
            <a:r>
              <a:rPr lang="en-US" dirty="0" smtClean="0"/>
              <a:t>Vacuum improvement: longer </a:t>
            </a:r>
            <a:r>
              <a:rPr lang="en-US" dirty="0" err="1" smtClean="0">
                <a:latin typeface="Symbol" panose="05050102010706020507" pitchFamily="18" charset="2"/>
              </a:rPr>
              <a:t>t</a:t>
            </a:r>
            <a:r>
              <a:rPr lang="en-US" baseline="-25000" dirty="0" err="1" smtClean="0"/>
              <a:t>b</a:t>
            </a:r>
            <a:endParaRPr lang="it-IT" baseline="-250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quarter" idx="10"/>
          </p:nvPr>
        </p:nvSpPr>
        <p:spPr>
          <a:xfrm>
            <a:off x="0" y="6565900"/>
            <a:ext cx="971600" cy="292100"/>
          </a:xfrm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r>
              <a:rPr lang="it-IT" sz="1200" dirty="0" smtClean="0">
                <a:solidFill>
                  <a:schemeClr val="tx1"/>
                </a:solidFill>
              </a:rPr>
              <a:t>G. Ciullo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635896" y="6525344"/>
            <a:ext cx="1794892" cy="304800"/>
          </a:xfrm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Polarization at COSY</a:t>
            </a:r>
            <a:endParaRPr lang="it-IT" sz="1200" dirty="0" smtClean="0">
              <a:solidFill>
                <a:schemeClr val="tx1"/>
              </a:solidFill>
            </a:endParaRPr>
          </a:p>
        </p:txBody>
      </p:sp>
      <p:sp>
        <p:nvSpPr>
          <p:cNvPr id="6" name="Segnaposto numero diapositiva 5"/>
          <p:cNvSpPr txBox="1">
            <a:spLocks/>
          </p:cNvSpPr>
          <p:nvPr/>
        </p:nvSpPr>
        <p:spPr>
          <a:xfrm>
            <a:off x="8691388" y="6605984"/>
            <a:ext cx="417116" cy="27940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AC1B16-62ED-4021-A923-C2DB90FC747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7" name="Grafik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1500" y="1095375"/>
            <a:ext cx="2865438" cy="381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1528" y="4340225"/>
            <a:ext cx="1447800" cy="189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Grafik 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2564904"/>
            <a:ext cx="2865437" cy="382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Inhaltsplatzhalter 6"/>
          <p:cNvSpPr txBox="1">
            <a:spLocks/>
          </p:cNvSpPr>
          <p:nvPr/>
        </p:nvSpPr>
        <p:spPr bwMode="auto">
          <a:xfrm>
            <a:off x="231528" y="953802"/>
            <a:ext cx="4989163" cy="322069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Lucida Fax" pitchFamily="18" charset="0"/>
                <a:ea typeface="+mn-ea"/>
                <a:cs typeface="Times New Roman" pitchFamily="18" charset="0"/>
              </a:rPr>
              <a:t>High pumping speed in the target chamber necessary to reduce the pressure of the unpolarized H</a:t>
            </a:r>
            <a:r>
              <a:rPr kumimoji="0" lang="de-DE" sz="20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Lucida Fax" pitchFamily="18" charset="0"/>
                <a:ea typeface="+mn-ea"/>
                <a:cs typeface="Times New Roman" pitchFamily="18" charset="0"/>
              </a:rPr>
              <a:t>2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Lucida Fax" pitchFamily="18" charset="0"/>
                <a:ea typeface="+mn-ea"/>
                <a:cs typeface="Times New Roman" pitchFamily="18" charset="0"/>
              </a:rPr>
              <a:t> / D</a:t>
            </a:r>
            <a:r>
              <a:rPr kumimoji="0" lang="de-DE" sz="20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Lucida Fax" pitchFamily="18" charset="0"/>
                <a:ea typeface="+mn-ea"/>
                <a:cs typeface="Times New Roman" pitchFamily="18" charset="0"/>
              </a:rPr>
              <a:t>2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Lucida Fax" pitchFamily="18" charset="0"/>
                <a:ea typeface="+mn-ea"/>
                <a:cs typeface="Times New Roman" pitchFamily="18" charset="0"/>
              </a:rPr>
              <a:t> gas in the target chamber and adjacent beam line sections.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Lucida Fax" pitchFamily="18" charset="0"/>
                <a:ea typeface="+mn-ea"/>
                <a:cs typeface="Times New Roman" pitchFamily="18" charset="0"/>
                <a:sym typeface="Wingdings" pitchFamily="2" charset="2"/>
              </a:rPr>
              <a:t>Therefore allowing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Lucida Fax" pitchFamily="18" charset="0"/>
                <a:ea typeface="+mn-ea"/>
                <a:cs typeface="Times New Roman" pitchFamily="18" charset="0"/>
              </a:rPr>
              <a:t> longer beam lifetimes of the COSY proton beam.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Lucida Fax" pitchFamily="18" charset="0"/>
                <a:ea typeface="+mn-ea"/>
                <a:cs typeface="Times New Roman" pitchFamily="18" charset="0"/>
              </a:rPr>
              <a:t>Commercially available NEG cartridges mounted into a bakeable stainless steel box </a:t>
            </a:r>
            <a:endParaRPr kumimoji="0" lang="de-DE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ea typeface="+mn-ea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de-DE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ea typeface="+mn-ea"/>
            </a:endParaRPr>
          </a:p>
        </p:txBody>
      </p:sp>
      <p:sp>
        <p:nvSpPr>
          <p:cNvPr id="11" name="Inhaltsplatzhalter 6"/>
          <p:cNvSpPr txBox="1">
            <a:spLocks/>
          </p:cNvSpPr>
          <p:nvPr/>
        </p:nvSpPr>
        <p:spPr bwMode="auto">
          <a:xfrm>
            <a:off x="1730425" y="4076700"/>
            <a:ext cx="3633663" cy="252065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42900" indent="-342900">
              <a:spcBef>
                <a:spcPct val="20000"/>
              </a:spcBef>
              <a:buClr>
                <a:srgbClr val="005B82"/>
              </a:buClr>
              <a:buSzPct val="80000"/>
              <a:buFont typeface="Wingdings" pitchFamily="2" charset="2"/>
              <a:buChar char="§"/>
            </a:pPr>
            <a:r>
              <a:rPr lang="de-DE" dirty="0">
                <a:latin typeface="Lucida Fax" pitchFamily="18" charset="0"/>
                <a:cs typeface="Times New Roman" pitchFamily="18" charset="0"/>
              </a:rPr>
              <a:t>Box is closeable with a jalousie to protect the target cell and detector from the heat when NEG is activated (</a:t>
            </a:r>
            <a:r>
              <a:rPr lang="de-DE" dirty="0" smtClean="0">
                <a:latin typeface="Lucida Fax" pitchFamily="18" charset="0"/>
                <a:cs typeface="Times New Roman" pitchFamily="18" charset="0"/>
              </a:rPr>
              <a:t>T=450 </a:t>
            </a:r>
            <a:r>
              <a:rPr lang="de-DE" dirty="0">
                <a:cs typeface="Arial" pitchFamily="34" charset="0"/>
              </a:rPr>
              <a:t>°</a:t>
            </a:r>
            <a:r>
              <a:rPr lang="de-DE" dirty="0" smtClean="0">
                <a:latin typeface="Lucida Fax" pitchFamily="18" charset="0"/>
                <a:cs typeface="Times New Roman" pitchFamily="18" charset="0"/>
              </a:rPr>
              <a:t>C </a:t>
            </a:r>
            <a:r>
              <a:rPr lang="de-DE" dirty="0" err="1" smtClean="0">
                <a:latin typeface="Lucida Fax" pitchFamily="18" charset="0"/>
                <a:cs typeface="Times New Roman" pitchFamily="18" charset="0"/>
              </a:rPr>
              <a:t>for</a:t>
            </a:r>
            <a:r>
              <a:rPr lang="de-DE" dirty="0" smtClean="0">
                <a:latin typeface="Lucida Fax" pitchFamily="18" charset="0"/>
                <a:cs typeface="Times New Roman" pitchFamily="18" charset="0"/>
              </a:rPr>
              <a:t> 45‘)</a:t>
            </a:r>
            <a:endParaRPr lang="de-DE" dirty="0">
              <a:latin typeface="Lucida Fax" pitchFamily="18" charset="0"/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  <a:buClr>
                <a:srgbClr val="005B82"/>
              </a:buClr>
              <a:buSzPct val="80000"/>
              <a:buFont typeface="Wingdings" pitchFamily="2" charset="2"/>
              <a:buChar char="§"/>
            </a:pPr>
            <a:r>
              <a:rPr lang="de-DE" dirty="0" err="1" smtClean="0">
                <a:latin typeface="Lucida Fax" pitchFamily="18" charset="0"/>
                <a:cs typeface="Times New Roman" pitchFamily="18" charset="0"/>
              </a:rPr>
              <a:t>Measured</a:t>
            </a:r>
            <a:r>
              <a:rPr lang="de-DE" dirty="0" smtClean="0">
                <a:latin typeface="Lucida Fax" pitchFamily="18" charset="0"/>
                <a:cs typeface="Times New Roman" pitchFamily="18" charset="0"/>
              </a:rPr>
              <a:t> </a:t>
            </a:r>
            <a:r>
              <a:rPr lang="de-DE" dirty="0">
                <a:latin typeface="Lucida Fax" pitchFamily="18" charset="0"/>
                <a:cs typeface="Times New Roman" pitchFamily="18" charset="0"/>
              </a:rPr>
              <a:t>pumping speeds </a:t>
            </a:r>
            <a:r>
              <a:rPr lang="de-DE" dirty="0" err="1">
                <a:latin typeface="Lucida Fax" pitchFamily="18" charset="0"/>
                <a:cs typeface="Times New Roman" pitchFamily="18" charset="0"/>
              </a:rPr>
              <a:t>of</a:t>
            </a:r>
            <a:r>
              <a:rPr lang="de-DE" dirty="0">
                <a:latin typeface="Lucida Fax" pitchFamily="18" charset="0"/>
                <a:cs typeface="Times New Roman" pitchFamily="18" charset="0"/>
              </a:rPr>
              <a:t> </a:t>
            </a:r>
            <a:endParaRPr lang="de-DE" dirty="0" smtClean="0">
              <a:latin typeface="Lucida Fax" pitchFamily="18" charset="0"/>
              <a:cs typeface="Times New Roman" pitchFamily="18" charset="0"/>
            </a:endParaRPr>
          </a:p>
          <a:p>
            <a:pPr lvl="1">
              <a:spcBef>
                <a:spcPct val="20000"/>
              </a:spcBef>
              <a:buClr>
                <a:srgbClr val="005B82"/>
              </a:buClr>
              <a:buSzPct val="80000"/>
            </a:pPr>
            <a:r>
              <a:rPr lang="de-DE" dirty="0" smtClean="0">
                <a:latin typeface="Lucida Fax" pitchFamily="18" charset="0"/>
                <a:cs typeface="Times New Roman" pitchFamily="18" charset="0"/>
              </a:rPr>
              <a:t>12 000 l/s</a:t>
            </a:r>
            <a:endParaRPr lang="de-DE" sz="2800" dirty="0"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8614"/>
            <a:ext cx="8229600" cy="634082"/>
          </a:xfr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/>
          <a:p>
            <a:r>
              <a:rPr lang="en-US" i="0" dirty="0" smtClean="0"/>
              <a:t>COSY: </a:t>
            </a:r>
            <a:r>
              <a:rPr lang="en-US" dirty="0" smtClean="0"/>
              <a:t>acceptance measurements</a:t>
            </a:r>
            <a:endParaRPr lang="it-IT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4139952" y="1772816"/>
            <a:ext cx="4968552" cy="3096344"/>
          </a:xfr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r>
              <a:rPr lang="en-US" dirty="0" smtClean="0"/>
              <a:t>Movable frames installed in the interaction point allow a </a:t>
            </a:r>
            <a:r>
              <a:rPr lang="en-US" b="1" u="sng" dirty="0" smtClean="0"/>
              <a:t>precise measurements of the acceptance angle </a:t>
            </a:r>
            <a:r>
              <a:rPr lang="en-US" i="1" dirty="0" err="1" smtClean="0">
                <a:latin typeface="Symbol" pitchFamily="18" charset="2"/>
              </a:rPr>
              <a:t>Q</a:t>
            </a:r>
            <a:r>
              <a:rPr lang="en-US" i="1" baseline="-25000" dirty="0" err="1" smtClean="0">
                <a:latin typeface="Times New Roman" pitchFamily="18" charset="0"/>
                <a:cs typeface="Times New Roman" pitchFamily="18" charset="0"/>
              </a:rPr>
              <a:t>acc</a:t>
            </a:r>
            <a:r>
              <a:rPr lang="en-US" i="1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smtClean="0"/>
              <a:t> </a:t>
            </a:r>
            <a:r>
              <a:rPr lang="en-US" dirty="0" smtClean="0"/>
              <a:t>(target position) </a:t>
            </a:r>
            <a:r>
              <a:rPr lang="en-US" b="1" u="sng" dirty="0" smtClean="0"/>
              <a:t>fundamental for the determination of the </a:t>
            </a:r>
            <a:r>
              <a:rPr lang="en-US" b="1" i="1" u="sng" dirty="0" smtClean="0"/>
              <a:t>P</a:t>
            </a:r>
            <a:r>
              <a:rPr lang="en-US" b="1" u="sng" dirty="0" smtClean="0"/>
              <a:t>-build up.</a:t>
            </a:r>
            <a:endParaRPr lang="it-IT" b="1" u="sng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r>
              <a:rPr lang="it-IT" sz="1200" dirty="0" smtClean="0">
                <a:solidFill>
                  <a:schemeClr val="tx1"/>
                </a:solidFill>
              </a:rPr>
              <a:t>G. Ciullo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Polarization at COSY</a:t>
            </a:r>
            <a:endParaRPr lang="it-IT" sz="1200" dirty="0" smtClean="0">
              <a:solidFill>
                <a:schemeClr val="tx1"/>
              </a:solidFill>
            </a:endParaRPr>
          </a:p>
        </p:txBody>
      </p:sp>
      <p:sp>
        <p:nvSpPr>
          <p:cNvPr id="6" name="Segnaposto numero diapositiva 5"/>
          <p:cNvSpPr txBox="1">
            <a:spLocks/>
          </p:cNvSpPr>
          <p:nvPr/>
        </p:nvSpPr>
        <p:spPr>
          <a:xfrm>
            <a:off x="8691388" y="6605984"/>
            <a:ext cx="417116" cy="27940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AC1B16-62ED-4021-A923-C2DB90FC747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graphicFrame>
        <p:nvGraphicFramePr>
          <p:cNvPr id="2560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5758135"/>
              </p:ext>
            </p:extLst>
          </p:nvPr>
        </p:nvGraphicFramePr>
        <p:xfrm>
          <a:off x="2024063" y="692696"/>
          <a:ext cx="5622925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889" name="Equation" r:id="rId3" imgW="2577960" imgH="495000" progId="Equation.3">
                  <p:embed/>
                </p:oleObj>
              </mc:Choice>
              <mc:Fallback>
                <p:oleObj name="Equation" r:id="rId3" imgW="2577960" imgH="4950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4063" y="692696"/>
                        <a:ext cx="5622925" cy="1079500"/>
                      </a:xfrm>
                      <a:prstGeom prst="rect">
                        <a:avLst/>
                      </a:prstGeom>
                      <a:solidFill>
                        <a:srgbClr val="FFFF00">
                          <a:alpha val="50000"/>
                        </a:srgbClr>
                      </a:solidFill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816199"/>
            <a:ext cx="4019550" cy="36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5220072" y="4941168"/>
            <a:ext cx="3147015" cy="461665"/>
          </a:xfrm>
          <a:prstGeom prst="rect">
            <a:avLst/>
          </a:prstGeom>
          <a:solidFill>
            <a:srgbClr val="FFFF00">
              <a:alpha val="50000"/>
            </a:srgbClr>
          </a:solidFill>
          <a:ln w="38100"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r>
              <a:rPr lang="en-US" sz="2400" i="1" dirty="0" err="1" smtClean="0">
                <a:latin typeface="Symbol" pitchFamily="18" charset="2"/>
              </a:rPr>
              <a:t>Q</a:t>
            </a:r>
            <a:r>
              <a:rPr lang="en-US" sz="2400" i="1" baseline="-25000" dirty="0" err="1" smtClean="0">
                <a:latin typeface="Times New Roman" pitchFamily="18" charset="0"/>
                <a:cs typeface="Times New Roman" pitchFamily="18" charset="0"/>
              </a:rPr>
              <a:t>acc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6.15 </a:t>
            </a:r>
            <a:r>
              <a:rPr lang="en-US" sz="2400" u="sng" dirty="0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0.17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mrad</a:t>
            </a:r>
            <a:r>
              <a:rPr lang="en-US" sz="2400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it-IT" sz="2400" dirty="0"/>
          </a:p>
        </p:txBody>
      </p:sp>
      <p:sp>
        <p:nvSpPr>
          <p:cNvPr id="14" name="Rectangle 13"/>
          <p:cNvSpPr/>
          <p:nvPr/>
        </p:nvSpPr>
        <p:spPr>
          <a:xfrm>
            <a:off x="35496" y="5541620"/>
            <a:ext cx="9091143" cy="954107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Tube seen like the cell (</a:t>
            </a:r>
            <a:r>
              <a:rPr lang="en-US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= 400 mm and </a:t>
            </a:r>
            <a:r>
              <a:rPr lang="en-US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=10 mm) limits the </a:t>
            </a:r>
          </a:p>
          <a:p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injection efficiency  70%, 1.0 10</a:t>
            </a:r>
            <a:r>
              <a:rPr lang="en-US" sz="2800" baseline="30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p stored (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openable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cell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it-IT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3851920" y="2060848"/>
            <a:ext cx="648072" cy="144016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3491880" y="2132856"/>
            <a:ext cx="1008112" cy="1296144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1619672" y="2060848"/>
            <a:ext cx="2880320" cy="2232248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539552" y="747514"/>
            <a:ext cx="7770813" cy="3257550"/>
            <a:chOff x="611560" y="1124744"/>
            <a:chExt cx="7770813" cy="3257550"/>
          </a:xfrm>
        </p:grpSpPr>
        <p:pic>
          <p:nvPicPr>
            <p:cNvPr id="4198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11560" y="1124744"/>
              <a:ext cx="7770813" cy="3257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3" name="Straight Connector 12"/>
            <p:cNvCxnSpPr/>
            <p:nvPr/>
          </p:nvCxnSpPr>
          <p:spPr>
            <a:xfrm>
              <a:off x="5796136" y="1412776"/>
              <a:ext cx="0" cy="244827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2699792" y="1700808"/>
              <a:ext cx="260475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e-cooler </a:t>
              </a:r>
              <a:r>
                <a:rPr lang="en-US" b="1" dirty="0" smtClean="0">
                  <a:solidFill>
                    <a:srgbClr val="008000"/>
                  </a:solidFill>
                </a:rPr>
                <a:t>ON</a:t>
              </a:r>
              <a:r>
                <a:rPr lang="en-US" dirty="0" smtClean="0"/>
                <a:t> compensates</a:t>
              </a:r>
            </a:p>
            <a:p>
              <a:r>
                <a:rPr lang="en-US" dirty="0" smtClean="0"/>
                <a:t>energy loss</a:t>
              </a:r>
            </a:p>
            <a:p>
              <a:endParaRPr lang="en-US" dirty="0" smtClean="0"/>
            </a:p>
            <a:p>
              <a:r>
                <a:rPr lang="en-US" dirty="0" smtClean="0"/>
                <a:t>Small influence on </a:t>
              </a:r>
              <a:r>
                <a:rPr lang="en-US" i="1" dirty="0" smtClean="0"/>
                <a:t>f</a:t>
              </a:r>
              <a:endParaRPr lang="it-IT" i="1" dirty="0"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6228184" y="1412776"/>
              <a:ext cx="0" cy="244827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5724128" y="1700808"/>
              <a:ext cx="55175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008000"/>
                  </a:solidFill>
                </a:rPr>
                <a:t>OFF</a:t>
              </a:r>
              <a:endParaRPr lang="it-IT" dirty="0"/>
            </a:p>
          </p:txBody>
        </p:sp>
      </p:grpSp>
      <p:sp>
        <p:nvSpPr>
          <p:cNvPr id="4" name="Segnaposto data 3"/>
          <p:cNvSpPr>
            <a:spLocks noGrp="1"/>
          </p:cNvSpPr>
          <p:nvPr>
            <p:ph type="dt" sz="quarter" idx="10"/>
          </p:nvPr>
        </p:nvSpPr>
        <p:spPr>
          <a:xfrm>
            <a:off x="0" y="6565900"/>
            <a:ext cx="971600" cy="292100"/>
          </a:xfrm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r>
              <a:rPr lang="it-IT" sz="1200" dirty="0" smtClean="0">
                <a:solidFill>
                  <a:schemeClr val="tx1"/>
                </a:solidFill>
              </a:rPr>
              <a:t>G. Ciullo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635896" y="6525344"/>
            <a:ext cx="1794892" cy="304800"/>
          </a:xfrm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Polarization at COSY</a:t>
            </a:r>
            <a:endParaRPr lang="it-IT" sz="1200" dirty="0" smtClean="0">
              <a:solidFill>
                <a:schemeClr val="tx1"/>
              </a:solidFill>
            </a:endParaRPr>
          </a:p>
        </p:txBody>
      </p:sp>
      <p:sp>
        <p:nvSpPr>
          <p:cNvPr id="6" name="Segnaposto numero diapositiva 5"/>
          <p:cNvSpPr txBox="1">
            <a:spLocks/>
          </p:cNvSpPr>
          <p:nvPr/>
        </p:nvSpPr>
        <p:spPr>
          <a:xfrm>
            <a:off x="8691388" y="6605984"/>
            <a:ext cx="417116" cy="27940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AC1B16-62ED-4021-A923-C2DB90FC747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19943" y="4022288"/>
            <a:ext cx="7626797" cy="267765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Due to energy loss, e-cooler off,</a:t>
            </a:r>
          </a:p>
          <a:p>
            <a:pPr algn="ctr"/>
            <a:r>
              <a:rPr lang="en-US" sz="2400" dirty="0" smtClean="0"/>
              <a:t>is possible to measure </a:t>
            </a:r>
            <a:r>
              <a:rPr lang="en-US" sz="2400" i="1" dirty="0" err="1" smtClean="0"/>
              <a:t>d</a:t>
            </a:r>
            <a:r>
              <a:rPr lang="en-US" sz="2400" i="1" baseline="-25000" dirty="0" err="1" smtClean="0"/>
              <a:t>t</a:t>
            </a:r>
            <a:r>
              <a:rPr lang="en-US" sz="2400" dirty="0" smtClean="0"/>
              <a:t> from the slop</a:t>
            </a:r>
          </a:p>
          <a:p>
            <a:pPr algn="ctr"/>
            <a:r>
              <a:rPr lang="en-US" sz="2400" dirty="0" smtClean="0"/>
              <a:t> of the revolution frequency </a:t>
            </a:r>
            <a:r>
              <a:rPr lang="en-US" sz="2400" i="1" dirty="0" err="1" smtClean="0">
                <a:latin typeface="Symbol" pitchFamily="18" charset="2"/>
              </a:rPr>
              <a:t>D</a:t>
            </a:r>
            <a:r>
              <a:rPr lang="en-US" sz="2400" i="1" dirty="0" err="1" smtClean="0"/>
              <a:t>f</a:t>
            </a:r>
            <a:r>
              <a:rPr lang="en-US" sz="2400" i="1" dirty="0" smtClean="0"/>
              <a:t>/</a:t>
            </a:r>
            <a:r>
              <a:rPr lang="en-US" sz="2400" i="1" dirty="0" err="1" smtClean="0">
                <a:latin typeface="Symbol" pitchFamily="18" charset="2"/>
              </a:rPr>
              <a:t>D</a:t>
            </a:r>
            <a:r>
              <a:rPr lang="en-US" sz="2400" i="1" dirty="0" err="1" smtClean="0"/>
              <a:t>t</a:t>
            </a:r>
            <a:r>
              <a:rPr lang="en-US" sz="2400" dirty="0" smtClean="0"/>
              <a:t> </a:t>
            </a:r>
          </a:p>
          <a:p>
            <a:pPr algn="ctr"/>
            <a:r>
              <a:rPr lang="en-US" sz="2400" dirty="0" smtClean="0">
                <a:solidFill>
                  <a:srgbClr val="CC0000"/>
                </a:solidFill>
              </a:rPr>
              <a:t>Commissioning of the </a:t>
            </a:r>
            <a:r>
              <a:rPr lang="en-US" sz="2400" dirty="0" err="1" smtClean="0">
                <a:solidFill>
                  <a:srgbClr val="CC0000"/>
                </a:solidFill>
              </a:rPr>
              <a:t>Openable</a:t>
            </a:r>
            <a:r>
              <a:rPr lang="en-US" sz="2400" dirty="0" smtClean="0">
                <a:solidFill>
                  <a:srgbClr val="CC0000"/>
                </a:solidFill>
              </a:rPr>
              <a:t> cell on test bench was  fine </a:t>
            </a:r>
            <a:r>
              <a:rPr lang="en-US" sz="2400" dirty="0" smtClean="0"/>
              <a:t>On COSY  </a:t>
            </a:r>
            <a:r>
              <a:rPr lang="en-US" sz="2400" i="1" dirty="0" err="1" smtClean="0"/>
              <a:t>d</a:t>
            </a:r>
            <a:r>
              <a:rPr lang="en-US" sz="2400" i="1" baseline="-25000" dirty="0" err="1" smtClean="0"/>
              <a:t>t</a:t>
            </a:r>
            <a:r>
              <a:rPr lang="en-US" sz="2400" i="1" baseline="-25000" dirty="0" smtClean="0"/>
              <a:t> </a:t>
            </a:r>
            <a:r>
              <a:rPr lang="en-US" sz="2400" dirty="0" smtClean="0"/>
              <a:t>=(2.52 </a:t>
            </a:r>
            <a:r>
              <a:rPr lang="en-US" sz="2400" u="sng" dirty="0" smtClean="0"/>
              <a:t>+</a:t>
            </a:r>
            <a:r>
              <a:rPr lang="en-US" sz="2400" dirty="0" smtClean="0"/>
              <a:t> 0.09) 10</a:t>
            </a:r>
            <a:r>
              <a:rPr lang="en-US" sz="2400" baseline="30000" dirty="0" smtClean="0"/>
              <a:t>13</a:t>
            </a:r>
            <a:r>
              <a:rPr lang="en-US" sz="2400" dirty="0" smtClean="0"/>
              <a:t> atoms cm</a:t>
            </a:r>
            <a:r>
              <a:rPr lang="en-US" sz="2400" baseline="30000" dirty="0" smtClean="0"/>
              <a:t>-2 </a:t>
            </a:r>
          </a:p>
          <a:p>
            <a:pPr algn="ctr"/>
            <a:r>
              <a:rPr lang="en-US" sz="2400" dirty="0"/>
              <a:t>e</a:t>
            </a:r>
            <a:r>
              <a:rPr lang="en-US" sz="2400" dirty="0" smtClean="0"/>
              <a:t>xpected (4.1 </a:t>
            </a:r>
            <a:r>
              <a:rPr lang="en-US" sz="2400" u="sng" dirty="0" smtClean="0"/>
              <a:t>+</a:t>
            </a:r>
            <a:r>
              <a:rPr lang="en-US" sz="2400" dirty="0" smtClean="0"/>
              <a:t> 0.2) 10</a:t>
            </a:r>
            <a:r>
              <a:rPr lang="en-US" sz="2400" baseline="30000" dirty="0" smtClean="0"/>
              <a:t>13</a:t>
            </a:r>
            <a:r>
              <a:rPr lang="en-US" sz="2400" dirty="0" smtClean="0"/>
              <a:t> atoms cm</a:t>
            </a:r>
            <a:r>
              <a:rPr lang="en-US" sz="2400" baseline="30000" dirty="0" smtClean="0"/>
              <a:t>-2 </a:t>
            </a:r>
          </a:p>
          <a:p>
            <a:pPr algn="ctr"/>
            <a:r>
              <a:rPr lang="en-US" sz="2400" b="1" dirty="0" smtClean="0">
                <a:solidFill>
                  <a:srgbClr val="008000"/>
                </a:solidFill>
              </a:rPr>
              <a:t>Installed a fixed Cell for spin-filtering measurements</a:t>
            </a:r>
            <a:endParaRPr lang="it-IT" sz="2800" b="1" dirty="0">
              <a:solidFill>
                <a:srgbClr val="008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8" y="116632"/>
            <a:ext cx="8892480" cy="792088"/>
          </a:xfr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>
            <a:noAutofit/>
          </a:bodyPr>
          <a:lstStyle/>
          <a:p>
            <a:r>
              <a:rPr lang="en-US" dirty="0" err="1" smtClean="0"/>
              <a:t>d</a:t>
            </a:r>
            <a:r>
              <a:rPr lang="en-US" baseline="-25000" dirty="0" err="1" smtClean="0"/>
              <a:t>t</a:t>
            </a:r>
            <a:r>
              <a:rPr lang="en-US" dirty="0" smtClean="0"/>
              <a:t> measurement by beam loss in COSY 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332656"/>
            <a:ext cx="7772400" cy="576064"/>
          </a:xfr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/>
          <a:p>
            <a:r>
              <a:rPr lang="en-US" dirty="0" smtClean="0"/>
              <a:t>PIT– and apparatus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quarter" idx="10"/>
          </p:nvPr>
        </p:nvSpPr>
        <p:spPr>
          <a:xfrm>
            <a:off x="0" y="6565900"/>
            <a:ext cx="971600" cy="292100"/>
          </a:xfrm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r>
              <a:rPr lang="it-IT" sz="1200" dirty="0" smtClean="0">
                <a:solidFill>
                  <a:schemeClr val="tx1"/>
                </a:solidFill>
              </a:rPr>
              <a:t>G. Ciullo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635896" y="6525344"/>
            <a:ext cx="1794892" cy="304800"/>
          </a:xfrm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Polarization at COSY</a:t>
            </a:r>
            <a:endParaRPr lang="it-IT" sz="1200" dirty="0" smtClean="0">
              <a:solidFill>
                <a:schemeClr val="tx1"/>
              </a:solidFill>
            </a:endParaRPr>
          </a:p>
        </p:txBody>
      </p:sp>
      <p:sp>
        <p:nvSpPr>
          <p:cNvPr id="6" name="Segnaposto numero diapositiva 5"/>
          <p:cNvSpPr txBox="1">
            <a:spLocks/>
          </p:cNvSpPr>
          <p:nvPr/>
        </p:nvSpPr>
        <p:spPr>
          <a:xfrm>
            <a:off x="8691388" y="6605984"/>
            <a:ext cx="417116" cy="27940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AC1B16-62ED-4021-A923-C2DB90FC747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" name="Inhaltsplatzhalter 13"/>
          <p:cNvSpPr txBox="1">
            <a:spLocks/>
          </p:cNvSpPr>
          <p:nvPr/>
        </p:nvSpPr>
        <p:spPr bwMode="auto">
          <a:xfrm>
            <a:off x="720725" y="1152525"/>
            <a:ext cx="8172450" cy="57626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3200" b="0" i="0" u="none" strike="noStrike" kern="1200" cap="none" spc="0" normalizeH="0" baseline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(openable) storage cell</a:t>
            </a:r>
          </a:p>
        </p:txBody>
      </p:sp>
      <p:pic>
        <p:nvPicPr>
          <p:cNvPr id="11" name="Grafik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063" y="3951288"/>
            <a:ext cx="3108325" cy="233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Grafik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1700213"/>
            <a:ext cx="4799012" cy="228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Inhaltsplatzhalter 6"/>
          <p:cNvSpPr txBox="1">
            <a:spLocks/>
          </p:cNvSpPr>
          <p:nvPr/>
        </p:nvSpPr>
        <p:spPr bwMode="auto">
          <a:xfrm>
            <a:off x="5580111" y="1700808"/>
            <a:ext cx="3528393" cy="194409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Lucida Fax" pitchFamily="18" charset="0"/>
                <a:ea typeface="+mn-ea"/>
                <a:cs typeface="Times New Roman" pitchFamily="18" charset="0"/>
              </a:rPr>
              <a:t>Storage cell increases target areal density up to 10</a:t>
            </a:r>
            <a:r>
              <a:rPr kumimoji="0" lang="de-DE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Lucida Fax" pitchFamily="18" charset="0"/>
                <a:ea typeface="+mn-ea"/>
                <a:cs typeface="Times New Roman" pitchFamily="18" charset="0"/>
              </a:rPr>
              <a:t>14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Lucida Fax" pitchFamily="18" charset="0"/>
                <a:ea typeface="+mn-ea"/>
                <a:cs typeface="Times New Roman" pitchFamily="18" charset="0"/>
              </a:rPr>
              <a:t> atoms/cm</a:t>
            </a:r>
            <a:r>
              <a:rPr kumimoji="0" lang="de-DE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Lucida Fax" pitchFamily="18" charset="0"/>
                <a:ea typeface="+mn-ea"/>
                <a:cs typeface="Times New Roman" pitchFamily="18" charset="0"/>
              </a:rPr>
              <a:t>2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Lucida Fax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Lucida Fax" pitchFamily="18" charset="0"/>
                <a:ea typeface="+mn-ea"/>
                <a:cs typeface="Times New Roman" pitchFamily="18" charset="0"/>
              </a:rPr>
              <a:t>Storage cell walls should suppress recombination and depolarization </a:t>
            </a:r>
            <a:endParaRPr kumimoji="0" lang="de-DE" sz="4000" b="0" i="0" u="none" strike="noStrike" kern="1200" cap="none" spc="0" normalizeH="0" baseline="0" noProof="0" dirty="0" smtClean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de-DE" sz="4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Inhaltsplatzhalter 6"/>
          <p:cNvSpPr txBox="1">
            <a:spLocks/>
          </p:cNvSpPr>
          <p:nvPr/>
        </p:nvSpPr>
        <p:spPr bwMode="auto">
          <a:xfrm>
            <a:off x="0" y="4179726"/>
            <a:ext cx="5214764" cy="208872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Lucida Fax" pitchFamily="18" charset="0"/>
                <a:ea typeface="+mn-ea"/>
                <a:cs typeface="Times New Roman" pitchFamily="18" charset="0"/>
              </a:rPr>
              <a:t>Openable storage cell to allow the uncooled AD beam </a:t>
            </a:r>
            <a:r>
              <a:rPr kumimoji="0" lang="de-DE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Lucida Fax" pitchFamily="18" charset="0"/>
                <a:ea typeface="+mn-ea"/>
                <a:cs typeface="Times New Roman" pitchFamily="18" charset="0"/>
              </a:rPr>
              <a:t>to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Lucida Fax" pitchFamily="18" charset="0"/>
                <a:ea typeface="+mn-ea"/>
                <a:cs typeface="Times New Roman" pitchFamily="18" charset="0"/>
              </a:rPr>
              <a:t> pass </a:t>
            </a:r>
            <a:r>
              <a:rPr kumimoji="0" lang="de-DE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Lucida Fax" pitchFamily="18" charset="0"/>
                <a:ea typeface="+mn-ea"/>
                <a:cs typeface="Times New Roman" pitchFamily="18" charset="0"/>
              </a:rPr>
              <a:t>and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Lucida Fax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Lucida Fax" pitchFamily="18" charset="0"/>
                <a:ea typeface="+mn-ea"/>
                <a:cs typeface="Times New Roman" pitchFamily="18" charset="0"/>
              </a:rPr>
              <a:t>(*)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Lucida Fax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de-DE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Lucida Fax" pitchFamily="18" charset="0"/>
                <a:ea typeface="+mn-ea"/>
                <a:cs typeface="Times New Roman" pitchFamily="18" charset="0"/>
              </a:rPr>
              <a:t>for</a:t>
            </a:r>
            <a:r>
              <a:rPr kumimoji="0" lang="de-DE" b="0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Lucida Fax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de-DE" b="0" i="0" u="none" strike="noStrike" kern="1200" cap="none" spc="0" normalizeH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Lucida Fax" pitchFamily="18" charset="0"/>
                <a:ea typeface="+mn-ea"/>
                <a:cs typeface="Times New Roman" pitchFamily="18" charset="0"/>
              </a:rPr>
              <a:t>higher</a:t>
            </a:r>
            <a:r>
              <a:rPr kumimoji="0" lang="de-DE" b="0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Lucida Fax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de-DE" b="0" i="0" u="none" strike="noStrike" kern="1200" cap="none" spc="0" normalizeH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Lucida Fax" pitchFamily="18" charset="0"/>
                <a:ea typeface="+mn-ea"/>
                <a:cs typeface="Times New Roman" pitchFamily="18" charset="0"/>
              </a:rPr>
              <a:t>intensity</a:t>
            </a:r>
            <a:r>
              <a:rPr kumimoji="0" lang="de-DE" b="0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Lucida Fax" pitchFamily="18" charset="0"/>
                <a:ea typeface="+mn-ea"/>
                <a:cs typeface="Times New Roman" pitchFamily="18" charset="0"/>
              </a:rPr>
              <a:t> at COSY</a:t>
            </a:r>
            <a:endParaRPr kumimoji="0" lang="de-DE" b="0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Lucida Fax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Lucida Fax" pitchFamily="18" charset="0"/>
                <a:ea typeface="+mn-ea"/>
                <a:cs typeface="Times New Roman" pitchFamily="18" charset="0"/>
              </a:rPr>
              <a:t>Teflon foil walls to detect low energy recoils and suppress recombination and depolarization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Lucida Fax" pitchFamily="18" charset="0"/>
                <a:ea typeface="+mn-ea"/>
                <a:cs typeface="Times New Roman" pitchFamily="18" charset="0"/>
              </a:rPr>
              <a:t>Fixed cell used in the COSY experiments due to problems with the density in the openable cell </a:t>
            </a:r>
            <a:endParaRPr kumimoji="0" lang="de-DE" sz="4000" b="0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de-DE" sz="4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5" name="Gerade Verbindung mit Pfeil 9"/>
          <p:cNvCxnSpPr/>
          <p:nvPr/>
        </p:nvCxnSpPr>
        <p:spPr>
          <a:xfrm flipV="1">
            <a:off x="5214764" y="4941168"/>
            <a:ext cx="941412" cy="792089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8784976" cy="576064"/>
          </a:xfr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/>
          <a:p>
            <a:r>
              <a:rPr lang="en-US" dirty="0" smtClean="0"/>
              <a:t>Spin-filtering: a pictorial view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quarter" idx="10"/>
          </p:nvPr>
        </p:nvSpPr>
        <p:spPr>
          <a:xfrm>
            <a:off x="0" y="6565900"/>
            <a:ext cx="971600" cy="292100"/>
          </a:xfrm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r>
              <a:rPr lang="it-IT" sz="1200" dirty="0" smtClean="0">
                <a:solidFill>
                  <a:schemeClr val="tx1"/>
                </a:solidFill>
              </a:rPr>
              <a:t>G. Ciullo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635896" y="6525344"/>
            <a:ext cx="1794892" cy="304800"/>
          </a:xfrm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Polarization at COSY</a:t>
            </a:r>
            <a:endParaRPr lang="it-IT" sz="1200" dirty="0" smtClean="0">
              <a:solidFill>
                <a:schemeClr val="tx1"/>
              </a:solidFill>
            </a:endParaRPr>
          </a:p>
        </p:txBody>
      </p:sp>
      <p:sp>
        <p:nvSpPr>
          <p:cNvPr id="6" name="Segnaposto numero diapositiva 5"/>
          <p:cNvSpPr txBox="1">
            <a:spLocks/>
          </p:cNvSpPr>
          <p:nvPr/>
        </p:nvSpPr>
        <p:spPr>
          <a:xfrm>
            <a:off x="8691388" y="6605984"/>
            <a:ext cx="417116" cy="27940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AC1B16-62ED-4021-A923-C2DB90FC747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836712"/>
            <a:ext cx="8218396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969478" y="3356992"/>
            <a:ext cx="1060450" cy="1224136"/>
          </a:xfrm>
          <a:prstGeom prst="rect">
            <a:avLst/>
          </a:prstGeom>
          <a:noFill/>
          <a:ln w="38100" algn="ctr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3" name="Line 7"/>
          <p:cNvSpPr>
            <a:spLocks noChangeShapeType="1"/>
          </p:cNvSpPr>
          <p:nvPr/>
        </p:nvSpPr>
        <p:spPr bwMode="auto">
          <a:xfrm flipH="1">
            <a:off x="3094767" y="3920431"/>
            <a:ext cx="3174" cy="372665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5" name="Line 9"/>
          <p:cNvSpPr>
            <a:spLocks noChangeShapeType="1"/>
          </p:cNvSpPr>
          <p:nvPr/>
        </p:nvSpPr>
        <p:spPr bwMode="auto">
          <a:xfrm>
            <a:off x="3347864" y="3933056"/>
            <a:ext cx="6349" cy="36004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21" name="Line 10"/>
          <p:cNvSpPr>
            <a:spLocks noChangeShapeType="1"/>
          </p:cNvSpPr>
          <p:nvPr/>
        </p:nvSpPr>
        <p:spPr bwMode="auto">
          <a:xfrm>
            <a:off x="3491880" y="3920431"/>
            <a:ext cx="4077" cy="372665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22" name="Line 13"/>
          <p:cNvSpPr>
            <a:spLocks noChangeShapeType="1"/>
          </p:cNvSpPr>
          <p:nvPr/>
        </p:nvSpPr>
        <p:spPr bwMode="auto">
          <a:xfrm>
            <a:off x="3635896" y="3920431"/>
            <a:ext cx="4928" cy="372665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23" name="Line 14"/>
          <p:cNvSpPr>
            <a:spLocks noChangeShapeType="1"/>
          </p:cNvSpPr>
          <p:nvPr/>
        </p:nvSpPr>
        <p:spPr bwMode="auto">
          <a:xfrm>
            <a:off x="3779912" y="3920431"/>
            <a:ext cx="1589" cy="372665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24" name="Line 15"/>
          <p:cNvSpPr>
            <a:spLocks noChangeShapeType="1"/>
          </p:cNvSpPr>
          <p:nvPr/>
        </p:nvSpPr>
        <p:spPr bwMode="auto">
          <a:xfrm rot="10800000">
            <a:off x="3155091" y="3645023"/>
            <a:ext cx="4762" cy="376435"/>
          </a:xfrm>
          <a:prstGeom prst="line">
            <a:avLst/>
          </a:prstGeom>
          <a:noFill/>
          <a:ln w="38100">
            <a:solidFill>
              <a:srgbClr val="00990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25" name="Line 16"/>
          <p:cNvSpPr>
            <a:spLocks noChangeShapeType="1"/>
          </p:cNvSpPr>
          <p:nvPr/>
        </p:nvSpPr>
        <p:spPr bwMode="auto">
          <a:xfrm rot="10800000">
            <a:off x="3298577" y="3645023"/>
            <a:ext cx="18439" cy="385962"/>
          </a:xfrm>
          <a:prstGeom prst="line">
            <a:avLst/>
          </a:prstGeom>
          <a:noFill/>
          <a:ln w="31750">
            <a:solidFill>
              <a:srgbClr val="00990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26" name="Line 17"/>
          <p:cNvSpPr>
            <a:spLocks noChangeShapeType="1"/>
          </p:cNvSpPr>
          <p:nvPr/>
        </p:nvSpPr>
        <p:spPr bwMode="auto">
          <a:xfrm rot="10800000" flipH="1">
            <a:off x="3437666" y="3645022"/>
            <a:ext cx="2034" cy="390725"/>
          </a:xfrm>
          <a:prstGeom prst="line">
            <a:avLst/>
          </a:prstGeom>
          <a:noFill/>
          <a:ln w="31750">
            <a:solidFill>
              <a:srgbClr val="00990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27" name="Line 18"/>
          <p:cNvSpPr>
            <a:spLocks noChangeShapeType="1"/>
          </p:cNvSpPr>
          <p:nvPr/>
        </p:nvSpPr>
        <p:spPr bwMode="auto">
          <a:xfrm rot="10800000" flipH="1">
            <a:off x="3583715" y="3645021"/>
            <a:ext cx="8219" cy="385963"/>
          </a:xfrm>
          <a:prstGeom prst="line">
            <a:avLst/>
          </a:prstGeom>
          <a:noFill/>
          <a:ln w="31750">
            <a:solidFill>
              <a:srgbClr val="00990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28" name="Line 19"/>
          <p:cNvSpPr>
            <a:spLocks noChangeShapeType="1"/>
          </p:cNvSpPr>
          <p:nvPr/>
        </p:nvSpPr>
        <p:spPr bwMode="auto">
          <a:xfrm rot="10800000" flipH="1">
            <a:off x="3737703" y="3645021"/>
            <a:ext cx="12700" cy="385964"/>
          </a:xfrm>
          <a:prstGeom prst="line">
            <a:avLst/>
          </a:prstGeom>
          <a:noFill/>
          <a:ln w="31750">
            <a:solidFill>
              <a:srgbClr val="00990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29" name="Line 20"/>
          <p:cNvSpPr>
            <a:spLocks noChangeShapeType="1"/>
          </p:cNvSpPr>
          <p:nvPr/>
        </p:nvSpPr>
        <p:spPr bwMode="auto">
          <a:xfrm rot="10800000" flipH="1">
            <a:off x="3871052" y="3645020"/>
            <a:ext cx="8913" cy="376439"/>
          </a:xfrm>
          <a:prstGeom prst="line">
            <a:avLst/>
          </a:prstGeom>
          <a:noFill/>
          <a:ln w="31750">
            <a:solidFill>
              <a:srgbClr val="00990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30" name="Line 24"/>
          <p:cNvSpPr>
            <a:spLocks noChangeShapeType="1"/>
          </p:cNvSpPr>
          <p:nvPr/>
        </p:nvSpPr>
        <p:spPr bwMode="auto">
          <a:xfrm>
            <a:off x="4139952" y="4149080"/>
            <a:ext cx="0" cy="347662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 type="arrow" w="med" len="med"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1" name="TextBox 30"/>
          <p:cNvSpPr txBox="1"/>
          <p:nvPr/>
        </p:nvSpPr>
        <p:spPr>
          <a:xfrm>
            <a:off x="107504" y="5589240"/>
            <a:ext cx="8985645" cy="923330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An un-polarized beam by multiple passage  through a polarized target, due to  different cross-section for parallel (</a:t>
            </a:r>
            <a:r>
              <a:rPr lang="it-IT" b="1" dirty="0" smtClean="0">
                <a:solidFill>
                  <a:srgbClr val="008000"/>
                </a:solidFill>
              </a:rPr>
              <a:t>↑ ↑</a:t>
            </a:r>
            <a:r>
              <a:rPr lang="it-IT" b="1" dirty="0" smtClean="0"/>
              <a:t>)</a:t>
            </a:r>
            <a:r>
              <a:rPr lang="en-US" dirty="0" smtClean="0"/>
              <a:t> and </a:t>
            </a:r>
            <a:r>
              <a:rPr lang="en-US" dirty="0" err="1" smtClean="0"/>
              <a:t>antiparallel</a:t>
            </a:r>
            <a:r>
              <a:rPr lang="en-US" dirty="0" smtClean="0"/>
              <a:t> (</a:t>
            </a:r>
            <a:r>
              <a:rPr lang="it-IT" b="1" dirty="0" smtClean="0">
                <a:solidFill>
                  <a:srgbClr val="FF0000"/>
                </a:solidFill>
              </a:rPr>
              <a:t>↓</a:t>
            </a:r>
            <a:r>
              <a:rPr lang="it-IT" b="1" dirty="0" smtClean="0">
                <a:solidFill>
                  <a:srgbClr val="008000"/>
                </a:solidFill>
              </a:rPr>
              <a:t>↑</a:t>
            </a:r>
            <a:r>
              <a:rPr lang="it-IT" dirty="0" smtClean="0"/>
              <a:t>) spin alignment, becomes polarized, while the intensity decreases.</a:t>
            </a:r>
            <a:endParaRPr lang="it-IT" dirty="0"/>
          </a:p>
        </p:txBody>
      </p:sp>
      <p:sp>
        <p:nvSpPr>
          <p:cNvPr id="32" name="TextBox 31"/>
          <p:cNvSpPr txBox="1"/>
          <p:nvPr/>
        </p:nvSpPr>
        <p:spPr>
          <a:xfrm>
            <a:off x="3668981" y="2462558"/>
            <a:ext cx="1862690" cy="707886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8000"/>
                </a:solidFill>
              </a:rPr>
              <a:t>gaseous</a:t>
            </a:r>
          </a:p>
          <a:p>
            <a:pPr algn="ctr"/>
            <a:r>
              <a:rPr lang="en-US" sz="2000" b="1" dirty="0" smtClean="0">
                <a:solidFill>
                  <a:srgbClr val="008000"/>
                </a:solidFill>
              </a:rPr>
              <a:t>polarized target</a:t>
            </a:r>
            <a:endParaRPr lang="it-IT" sz="2000" b="1" dirty="0">
              <a:solidFill>
                <a:srgbClr val="008000"/>
              </a:solidFill>
            </a:endParaRPr>
          </a:p>
        </p:txBody>
      </p:sp>
      <p:sp>
        <p:nvSpPr>
          <p:cNvPr id="33" name="Line 7"/>
          <p:cNvSpPr>
            <a:spLocks noChangeShapeType="1"/>
          </p:cNvSpPr>
          <p:nvPr/>
        </p:nvSpPr>
        <p:spPr bwMode="auto">
          <a:xfrm flipH="1">
            <a:off x="3203848" y="3920431"/>
            <a:ext cx="3174" cy="372665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7.40741E-7 L 0.2007 -7.40741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7037E-6 L 0.20069 3.7037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5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0.2007 -3.7037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7.40741E-7 L 0.2007 -7.40741E-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5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7.40741E-7 L 0.2007 -7.40741E-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7037E-6 L 0.2007 3.7037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5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2.59259E-6 C 0.03004 -2.59259E-6 0.06094 0.00023 0.09167 0.00023 C 0.10538 0.00162 0.12101 0.00093 0.13507 0.00023 C 0.14149 0.00023 0.14809 0.00023 0.15452 0.00023 C 0.15712 0.00047 0.15521 0.00093 0.15712 0.00116 C 0.1592 0.00162 0.16198 0.00139 0.16441 0.00139 C 0.16962 0.00209 0.17413 0.00255 0.17952 0.00278 C 0.18212 0.00324 0.18386 0.00371 0.18594 0.00417 C 0.18785 0.00486 0.19115 0.00486 0.19375 0.0051 C 0.1941 0.00533 0.19445 0.00556 0.19514 0.00556 C 0.19566 0.00579 0.19636 0.00556 0.1967 0.00579 C 0.19827 0.00602 0.19827 0.00672 0.2007 0.00672 " pathEditMode="relative" rAng="0" ptsTypes="AAAAAAAAAAAA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52" y="32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48148E-6 C 0.03021 1.48148E-6 0.06077 0.00023 0.09132 0.00023 C 0.10521 0.00162 0.12066 0.00092 0.13473 0.00023 C 0.14115 0.00023 0.14757 0.00023 0.154 0.00023 C 0.15643 0.00046 0.15452 0.00092 0.15643 0.00116 C 0.15851 0.00162 0.16129 0.00139 0.16372 0.00139 C 0.16875 0.00208 0.17327 0.00254 0.17865 0.00278 C 0.18125 0.00324 0.18282 0.0037 0.1849 0.00417 C 0.18681 0.00486 0.19028 0.00486 0.19271 0.00509 C 0.19323 0.00532 0.19341 0.00555 0.19427 0.00555 C 0.19462 0.00579 0.19532 0.00555 0.19566 0.00579 C 0.19723 0.00602 0.19723 0.00671 0.19983 0.00671 " pathEditMode="relative" rAng="0" ptsTypes="AAAAAAAAAAAA">
                                      <p:cBhvr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83" y="32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0.00046 C 0.03073 -0.00046 0.06163 -0.00023 0.09253 -0.00023 C 0.10642 0.00116 0.12205 0.00047 0.13611 -0.00023 C 0.14271 -0.00023 0.1493 -0.00023 0.15573 -0.00023 C 0.15816 -2.59259E-6 0.15642 0.00047 0.15816 0.0007 C 0.16041 0.00116 0.16319 0.00093 0.16562 0.00093 C 0.17083 0.00162 0.17535 0.00209 0.1809 0.00232 C 0.18351 0.00278 0.18507 0.00347 0.18715 0.00394 C 0.18906 0.00463 0.19271 0.00463 0.19514 0.00486 C 0.19548 0.0051 0.19583 0.00533 0.19653 0.00533 C 0.19705 0.00556 0.19757 0.00533 0.19791 0.00556 C 0.19965 0.00579 0.19965 0.00672 0.20208 0.00672 " pathEditMode="relative" rAng="0" ptsTypes="AAAAAAAAAAAA">
                                      <p:cBhvr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04" y="34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0.00046 C 0.03073 -0.00046 0.06164 -0.00023 0.09254 -0.00023 C 0.10643 0.00139 0.12188 0.0007 0.13629 -0.00023 C 0.14271 -0.00023 0.14931 -0.00023 0.15573 -0.00023 C 0.15834 -2.59259E-6 0.15643 0.00047 0.15834 0.0007 C 0.16042 0.00116 0.1632 0.00093 0.16563 0.00116 C 0.17084 0.00162 0.17518 0.00209 0.18091 0.00255 C 0.18351 0.00278 0.18507 0.00371 0.18716 0.00417 C 0.18907 0.00463 0.19271 0.00486 0.19514 0.0051 C 0.19549 0.00533 0.19584 0.00556 0.19653 0.00556 C 0.19705 0.00556 0.19757 0.00556 0.19792 0.00579 C 0.19966 0.00602 0.19966 0.00695 0.20209 0.00695 " pathEditMode="relative" rAng="0" ptsTypes="AAAAAAAAAAAA">
                                      <p:cBhvr>
                                        <p:cTn id="2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04" y="37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59259E-6 C 0.0309 0.00023 0.06215 0.0007 0.09357 0.00139 C 0.10764 0.00672 0.12344 0.00394 0.13767 0.0007 C 0.14427 0.00093 0.15104 0.0007 0.15764 0.00139 C 0.16007 0.00162 0.15833 0.00371 0.16007 0.00486 C 0.16232 0.00625 0.1651 0.00579 0.16753 0.00602 C 0.17291 0.0081 0.17743 0.01019 0.18298 0.01135 C 0.18576 0.01297 0.18732 0.01505 0.18941 0.01713 C 0.19149 0.01922 0.19496 0.01991 0.19739 0.0206 C 0.19791 0.0213 0.19809 0.02222 0.19878 0.02246 C 0.19948 0.02292 0.2 0.02269 0.20035 0.02315 C 0.20208 0.02454 0.20208 0.02709 0.20469 0.02709 " pathEditMode="relative" rAng="0" ptsTypes="AAAAAAAAAAAA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26" y="134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2.59259E-6 C 0.03004 -2.59259E-6 0.06094 0.00023 0.09167 0.00023 C 0.10538 0.00162 0.12101 0.00093 0.13507 0.00023 C 0.14149 0.00023 0.14809 0.00023 0.15451 0.00023 C 0.15712 0.00047 0.15521 0.00093 0.15712 0.00116 C 0.1592 0.00162 0.16198 0.00139 0.16441 0.00139 C 0.16962 0.00209 0.17413 0.00255 0.17951 0.00278 C 0.18212 0.00324 0.18386 0.00371 0.18594 0.00417 C 0.18785 0.00486 0.19115 0.00486 0.19375 0.0051 C 0.1941 0.00533 0.19445 0.00556 0.19514 0.00556 C 0.19566 0.00579 0.19636 0.00556 0.1967 0.00579 C 0.19826 0.00602 0.19826 0.00672 0.2007 0.00672 " pathEditMode="relative" rAng="0" ptsTypes="AAAAAAAAAAAA">
                                      <p:cBhvr>
                                        <p:cTn id="2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52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 animBg="1"/>
      <p:bldP spid="15" grpId="1" animBg="1"/>
      <p:bldP spid="21" grpId="1" animBg="1"/>
      <p:bldP spid="22" grpId="1" animBg="1"/>
      <p:bldP spid="23" grpId="1" animBg="1"/>
      <p:bldP spid="23" grpId="2" animBg="1"/>
      <p:bldP spid="24" grpId="1" animBg="1"/>
      <p:bldP spid="25" grpId="1" animBg="1"/>
      <p:bldP spid="26" grpId="1" animBg="1"/>
      <p:bldP spid="27" grpId="1" animBg="1"/>
      <p:bldP spid="28" grpId="1" animBg="1"/>
      <p:bldP spid="29" grpId="1" animBg="1"/>
      <p:bldP spid="3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332656"/>
            <a:ext cx="7772400" cy="576064"/>
          </a:xfr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/>
          <a:p>
            <a:r>
              <a:rPr lang="en-US" dirty="0" smtClean="0"/>
              <a:t>Stored beams </a:t>
            </a:r>
            <a:r>
              <a:rPr lang="en-US" dirty="0" err="1" smtClean="0"/>
              <a:t>Polarimetry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quarter" idx="10"/>
          </p:nvPr>
        </p:nvSpPr>
        <p:spPr>
          <a:xfrm>
            <a:off x="0" y="6565900"/>
            <a:ext cx="971600" cy="292100"/>
          </a:xfrm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r>
              <a:rPr lang="it-IT" sz="1200" dirty="0" smtClean="0">
                <a:solidFill>
                  <a:schemeClr val="tx1"/>
                </a:solidFill>
              </a:rPr>
              <a:t>G. Ciullo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635896" y="6525344"/>
            <a:ext cx="1794892" cy="304800"/>
          </a:xfrm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Polarization at COSY</a:t>
            </a:r>
            <a:endParaRPr lang="it-IT" sz="1200" dirty="0" smtClean="0">
              <a:solidFill>
                <a:schemeClr val="tx1"/>
              </a:solidFill>
            </a:endParaRPr>
          </a:p>
        </p:txBody>
      </p:sp>
      <p:sp>
        <p:nvSpPr>
          <p:cNvPr id="6" name="Segnaposto numero diapositiva 5"/>
          <p:cNvSpPr txBox="1">
            <a:spLocks/>
          </p:cNvSpPr>
          <p:nvPr/>
        </p:nvSpPr>
        <p:spPr>
          <a:xfrm>
            <a:off x="8691388" y="6605984"/>
            <a:ext cx="417116" cy="27940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AC1B16-62ED-4021-A923-C2DB90FC747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496" y="5110319"/>
            <a:ext cx="9093259" cy="132343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Telescope position chosen optimizing the FOM of p-d analyzing power reaction.</a:t>
            </a:r>
          </a:p>
          <a:p>
            <a:r>
              <a:rPr lang="en-US" sz="2000" dirty="0" smtClean="0"/>
              <a:t>Determination of L-R asymmetry in p-d elastic scattering and known Analyzing power </a:t>
            </a:r>
          </a:p>
          <a:p>
            <a:r>
              <a:rPr lang="en-US" sz="2000" dirty="0" smtClean="0"/>
              <a:t>allow us to extract the polarization of the beam.</a:t>
            </a:r>
            <a:endParaRPr lang="it-IT" sz="2000" dirty="0" smtClean="0"/>
          </a:p>
          <a:p>
            <a:r>
              <a:rPr lang="en-US" sz="2000" dirty="0" smtClean="0"/>
              <a:t>Particle identification is performed with the </a:t>
            </a:r>
            <a:r>
              <a:rPr lang="en-US" sz="2000" i="1" dirty="0" smtClean="0">
                <a:latin typeface="Symbol" pitchFamily="18" charset="2"/>
              </a:rPr>
              <a:t>D</a:t>
            </a:r>
            <a:r>
              <a:rPr lang="en-US" sz="2000" i="1" dirty="0" smtClean="0"/>
              <a:t>E/E</a:t>
            </a:r>
            <a:r>
              <a:rPr lang="en-US" sz="2000" dirty="0" smtClean="0"/>
              <a:t> technique.</a:t>
            </a:r>
            <a:endParaRPr lang="it-IT" sz="2000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96752"/>
            <a:ext cx="5448300" cy="378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5603351" y="1268760"/>
            <a:ext cx="3540649" cy="120032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>
            <a:spAutoFit/>
          </a:bodyPr>
          <a:lstStyle/>
          <a:p>
            <a:r>
              <a:rPr lang="en-US" dirty="0" smtClean="0"/>
              <a:t>Two Silicon Tracking Telescope (SST)</a:t>
            </a:r>
          </a:p>
          <a:p>
            <a:r>
              <a:rPr lang="en-US" dirty="0" err="1" smtClean="0"/>
              <a:t>Simmetrically</a:t>
            </a:r>
            <a:r>
              <a:rPr lang="en-US" dirty="0" smtClean="0"/>
              <a:t> L-R respect to the </a:t>
            </a:r>
          </a:p>
          <a:p>
            <a:r>
              <a:rPr lang="en-US" dirty="0" smtClean="0"/>
              <a:t>Deuterium cluster target at the</a:t>
            </a:r>
          </a:p>
          <a:p>
            <a:r>
              <a:rPr lang="en-US" dirty="0" smtClean="0"/>
              <a:t>ANKE IP.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584821" y="2492896"/>
            <a:ext cx="3057697" cy="230832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>
            <a:spAutoFit/>
          </a:bodyPr>
          <a:lstStyle/>
          <a:p>
            <a:r>
              <a:rPr lang="en-US" dirty="0" smtClean="0"/>
              <a:t>Each SST : three </a:t>
            </a:r>
          </a:p>
          <a:p>
            <a:r>
              <a:rPr lang="en-US" dirty="0" smtClean="0"/>
              <a:t>position-sensitive detectors, </a:t>
            </a:r>
          </a:p>
          <a:p>
            <a:r>
              <a:rPr lang="en-US" dirty="0" smtClean="0"/>
              <a:t>along the beam direction.</a:t>
            </a:r>
          </a:p>
          <a:p>
            <a:r>
              <a:rPr lang="en-US" dirty="0" smtClean="0"/>
              <a:t>Distance from the beam axis </a:t>
            </a:r>
          </a:p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layer of    65 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/>
              <a:t>m at 28 mm,</a:t>
            </a:r>
          </a:p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layer of 300 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/>
              <a:t>m at 48 mm,</a:t>
            </a:r>
          </a:p>
          <a:p>
            <a:r>
              <a:rPr lang="en-US" dirty="0" smtClean="0"/>
              <a:t>3</a:t>
            </a:r>
            <a:r>
              <a:rPr lang="en-US" baseline="30000" dirty="0" smtClean="0"/>
              <a:t>rd </a:t>
            </a:r>
            <a:r>
              <a:rPr lang="en-US" dirty="0" smtClean="0"/>
              <a:t>layer of     5 mm at  61 mm,</a:t>
            </a:r>
          </a:p>
          <a:p>
            <a:r>
              <a:rPr lang="en-US" dirty="0" smtClean="0"/>
              <a:t>active area of 51 x 61 mm</a:t>
            </a:r>
            <a:r>
              <a:rPr lang="en-US" baseline="30000" dirty="0" smtClean="0"/>
              <a:t>2</a:t>
            </a:r>
            <a:r>
              <a:rPr lang="en-US" dirty="0" smtClean="0"/>
              <a:t>.</a:t>
            </a:r>
            <a:endParaRPr lang="en-US" baseline="30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332656"/>
            <a:ext cx="7772400" cy="576064"/>
          </a:xfrm>
          <a:solidFill>
            <a:srgbClr val="FFFF00">
              <a:alpha val="37000"/>
            </a:srgbClr>
          </a:solidFill>
        </p:spPr>
        <p:txBody>
          <a:bodyPr>
            <a:noAutofit/>
          </a:bodyPr>
          <a:lstStyle/>
          <a:p>
            <a:r>
              <a:rPr lang="en-US" dirty="0" smtClean="0"/>
              <a:t>Storage beam </a:t>
            </a:r>
            <a:r>
              <a:rPr lang="en-US" dirty="0" err="1" smtClean="0"/>
              <a:t>Polarimetry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quarter" idx="10"/>
          </p:nvPr>
        </p:nvSpPr>
        <p:spPr>
          <a:xfrm>
            <a:off x="0" y="6565900"/>
            <a:ext cx="971600" cy="292100"/>
          </a:xfrm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r>
              <a:rPr lang="it-IT" sz="1200" dirty="0" smtClean="0">
                <a:solidFill>
                  <a:schemeClr val="tx1"/>
                </a:solidFill>
              </a:rPr>
              <a:t>G. Ciullo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635896" y="6525344"/>
            <a:ext cx="1794892" cy="304800"/>
          </a:xfrm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Polarization at COSY</a:t>
            </a:r>
            <a:endParaRPr lang="it-IT" sz="1200" dirty="0" smtClean="0">
              <a:solidFill>
                <a:schemeClr val="tx1"/>
              </a:solidFill>
            </a:endParaRPr>
          </a:p>
        </p:txBody>
      </p:sp>
      <p:sp>
        <p:nvSpPr>
          <p:cNvPr id="6" name="Segnaposto numero diapositiva 5"/>
          <p:cNvSpPr txBox="1">
            <a:spLocks/>
          </p:cNvSpPr>
          <p:nvPr/>
        </p:nvSpPr>
        <p:spPr>
          <a:xfrm>
            <a:off x="8691388" y="6605984"/>
            <a:ext cx="417116" cy="27940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AC1B16-62ED-4021-A923-C2DB90FC747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536" y="5301208"/>
            <a:ext cx="82083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Determination of L-R asymmetry in p-d elastic scattering and known Analyzing power </a:t>
            </a:r>
          </a:p>
          <a:p>
            <a:r>
              <a:rPr lang="en-US" dirty="0" smtClean="0"/>
              <a:t>Allow to extract the polarization of the beam.</a:t>
            </a:r>
            <a:endParaRPr lang="it-IT" dirty="0" smtClean="0"/>
          </a:p>
          <a:p>
            <a:r>
              <a:rPr lang="en-US" dirty="0" smtClean="0"/>
              <a:t>Particle identification is performed with the </a:t>
            </a:r>
            <a:r>
              <a:rPr lang="en-US" i="1" dirty="0" smtClean="0">
                <a:latin typeface="Symbol" pitchFamily="18" charset="2"/>
              </a:rPr>
              <a:t>D</a:t>
            </a:r>
            <a:r>
              <a:rPr lang="en-US" i="1" dirty="0" smtClean="0"/>
              <a:t>E/E</a:t>
            </a:r>
            <a:r>
              <a:rPr lang="en-US" dirty="0" smtClean="0"/>
              <a:t> technique.</a:t>
            </a:r>
            <a:endParaRPr lang="it-IT" dirty="0"/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1938" y="1938338"/>
            <a:ext cx="86201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774" y="760234"/>
            <a:ext cx="8924722" cy="5765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116632"/>
            <a:ext cx="7772400" cy="576064"/>
          </a:xfr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/>
          <a:p>
            <a:r>
              <a:rPr lang="en-US" dirty="0" smtClean="0"/>
              <a:t>Beam </a:t>
            </a:r>
            <a:r>
              <a:rPr lang="en-US" dirty="0" err="1" smtClean="0"/>
              <a:t>Polarimetry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quarter" idx="10"/>
          </p:nvPr>
        </p:nvSpPr>
        <p:spPr>
          <a:xfrm>
            <a:off x="0" y="6565900"/>
            <a:ext cx="971600" cy="292100"/>
          </a:xfrm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r>
              <a:rPr lang="it-IT" sz="1200" dirty="0" smtClean="0">
                <a:solidFill>
                  <a:schemeClr val="tx1"/>
                </a:solidFill>
              </a:rPr>
              <a:t>G. Ciullo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635896" y="6525344"/>
            <a:ext cx="1794892" cy="304800"/>
          </a:xfrm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Polarization at COSY</a:t>
            </a:r>
            <a:endParaRPr lang="it-IT" sz="1200" dirty="0" smtClean="0">
              <a:solidFill>
                <a:schemeClr val="tx1"/>
              </a:solidFill>
            </a:endParaRPr>
          </a:p>
        </p:txBody>
      </p:sp>
      <p:sp>
        <p:nvSpPr>
          <p:cNvPr id="6" name="Segnaposto numero diapositiva 5"/>
          <p:cNvSpPr txBox="1">
            <a:spLocks/>
          </p:cNvSpPr>
          <p:nvPr/>
        </p:nvSpPr>
        <p:spPr>
          <a:xfrm>
            <a:off x="8691388" y="6605984"/>
            <a:ext cx="417116" cy="27940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AC1B16-62ED-4021-A923-C2DB90FC747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332656"/>
            <a:ext cx="7772400" cy="576064"/>
          </a:xfr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/>
          <a:p>
            <a:r>
              <a:rPr lang="en-US" dirty="0" smtClean="0"/>
              <a:t>Beam </a:t>
            </a:r>
            <a:r>
              <a:rPr lang="en-US" dirty="0" err="1" smtClean="0"/>
              <a:t>Polarimetry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quarter" idx="10"/>
          </p:nvPr>
        </p:nvSpPr>
        <p:spPr>
          <a:xfrm>
            <a:off x="0" y="6565900"/>
            <a:ext cx="971600" cy="292100"/>
          </a:xfrm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r>
              <a:rPr lang="it-IT" sz="1200" dirty="0" smtClean="0">
                <a:solidFill>
                  <a:schemeClr val="tx1"/>
                </a:solidFill>
              </a:rPr>
              <a:t>G. Ciullo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635896" y="6525344"/>
            <a:ext cx="1794892" cy="304800"/>
          </a:xfrm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Polarization at COSY</a:t>
            </a:r>
            <a:endParaRPr lang="it-IT" sz="1200" dirty="0" smtClean="0">
              <a:solidFill>
                <a:schemeClr val="tx1"/>
              </a:solidFill>
            </a:endParaRPr>
          </a:p>
        </p:txBody>
      </p:sp>
      <p:sp>
        <p:nvSpPr>
          <p:cNvPr id="6" name="Segnaposto numero diapositiva 5"/>
          <p:cNvSpPr txBox="1">
            <a:spLocks/>
          </p:cNvSpPr>
          <p:nvPr/>
        </p:nvSpPr>
        <p:spPr>
          <a:xfrm>
            <a:off x="8691388" y="6605984"/>
            <a:ext cx="417116" cy="27940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AC1B16-62ED-4021-A923-C2DB90FC747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1196752"/>
            <a:ext cx="8443594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Task: reconstruction of p</a:t>
            </a:r>
            <a:r>
              <a:rPr lang="it-IT" b="1" dirty="0" smtClean="0"/>
              <a:t> </a:t>
            </a:r>
            <a:r>
              <a:rPr lang="en-US" dirty="0" smtClean="0"/>
              <a:t> d elastic events with low background.  Data taken below</a:t>
            </a:r>
          </a:p>
          <a:p>
            <a:r>
              <a:rPr lang="en-US" dirty="0"/>
              <a:t>t</a:t>
            </a:r>
            <a:r>
              <a:rPr lang="en-US" dirty="0" smtClean="0"/>
              <a:t>he pion production threshold, an identified d ensures that elastic scattering took place.</a:t>
            </a:r>
            <a:endParaRPr lang="it-IT" dirty="0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060848"/>
            <a:ext cx="7209947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382967" y="5898420"/>
            <a:ext cx="8324715" cy="646331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Energy deposited in the 2 layer </a:t>
            </a:r>
            <a:r>
              <a:rPr lang="en-US" dirty="0" err="1" smtClean="0"/>
              <a:t>vs</a:t>
            </a:r>
            <a:r>
              <a:rPr lang="en-US" dirty="0" smtClean="0"/>
              <a:t> energy deposited in 3 layer. The top band clear allow</a:t>
            </a:r>
          </a:p>
          <a:p>
            <a:r>
              <a:rPr lang="en-US" dirty="0" smtClean="0"/>
              <a:t>the identification of elastic deuteron. 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564" y="3212976"/>
            <a:ext cx="4774468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16632"/>
            <a:ext cx="8964488" cy="504056"/>
          </a:xfr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/>
          <a:p>
            <a:r>
              <a:rPr lang="en-US" dirty="0" smtClean="0"/>
              <a:t>Polarization by the known …</a:t>
            </a:r>
            <a:endParaRPr lang="it-IT" i="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quarter" idx="10"/>
          </p:nvPr>
        </p:nvSpPr>
        <p:spPr>
          <a:xfrm>
            <a:off x="0" y="6565900"/>
            <a:ext cx="971600" cy="292100"/>
          </a:xfrm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r>
              <a:rPr lang="it-IT" sz="1200" dirty="0" smtClean="0">
                <a:solidFill>
                  <a:schemeClr val="tx1"/>
                </a:solidFill>
              </a:rPr>
              <a:t>G. Ciullo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635896" y="6525344"/>
            <a:ext cx="1794892" cy="304800"/>
          </a:xfrm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Polarization at COSY</a:t>
            </a:r>
            <a:endParaRPr lang="it-IT" sz="1200" dirty="0" smtClean="0">
              <a:solidFill>
                <a:schemeClr val="tx1"/>
              </a:solidFill>
            </a:endParaRPr>
          </a:p>
        </p:txBody>
      </p:sp>
      <p:sp>
        <p:nvSpPr>
          <p:cNvPr id="6" name="Segnaposto numero diapositiva 5"/>
          <p:cNvSpPr txBox="1">
            <a:spLocks/>
          </p:cNvSpPr>
          <p:nvPr/>
        </p:nvSpPr>
        <p:spPr>
          <a:xfrm>
            <a:off x="8691388" y="6605984"/>
            <a:ext cx="417116" cy="27940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AC1B16-62ED-4021-A923-C2DB90FC747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1124744"/>
            <a:ext cx="3881260" cy="175432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dirty="0" smtClean="0"/>
              <a:t>Beam Polarization measured </a:t>
            </a:r>
            <a:r>
              <a:rPr lang="it-IT" dirty="0" smtClean="0"/>
              <a:t> by</a:t>
            </a:r>
          </a:p>
          <a:p>
            <a:r>
              <a:rPr lang="en-US" dirty="0"/>
              <a:t>p</a:t>
            </a:r>
            <a:r>
              <a:rPr lang="en-US" dirty="0" smtClean="0"/>
              <a:t> - d elastic scattering. </a:t>
            </a:r>
          </a:p>
          <a:p>
            <a:r>
              <a:rPr lang="en-US" dirty="0" smtClean="0"/>
              <a:t>Precise analyzing Power available at </a:t>
            </a:r>
          </a:p>
          <a:p>
            <a:r>
              <a:rPr lang="en-US" i="1" dirty="0" err="1" smtClean="0"/>
              <a:t>T</a:t>
            </a:r>
            <a:r>
              <a:rPr lang="en-US" i="1" baseline="-25000" dirty="0" err="1" smtClean="0"/>
              <a:t>p</a:t>
            </a:r>
            <a:r>
              <a:rPr lang="en-US" dirty="0" smtClean="0"/>
              <a:t>= 49.3 </a:t>
            </a:r>
            <a:r>
              <a:rPr lang="en-US" dirty="0" err="1" smtClean="0"/>
              <a:t>MeV</a:t>
            </a:r>
            <a:r>
              <a:rPr lang="en-US" dirty="0" smtClean="0"/>
              <a:t>.</a:t>
            </a:r>
          </a:p>
          <a:p>
            <a:r>
              <a:rPr lang="en-US" dirty="0" smtClean="0"/>
              <a:t>Cross section nearby </a:t>
            </a:r>
            <a:r>
              <a:rPr lang="en-US" i="1" dirty="0" err="1" smtClean="0"/>
              <a:t>T</a:t>
            </a:r>
            <a:r>
              <a:rPr lang="en-US" i="1" baseline="-25000" dirty="0" err="1" smtClean="0"/>
              <a:t>p</a:t>
            </a:r>
            <a:r>
              <a:rPr lang="en-US" dirty="0" smtClean="0"/>
              <a:t>= 46.3 </a:t>
            </a:r>
            <a:r>
              <a:rPr lang="en-US" dirty="0" err="1" smtClean="0"/>
              <a:t>MeV</a:t>
            </a:r>
            <a:r>
              <a:rPr lang="en-US" dirty="0" smtClean="0"/>
              <a:t>.</a:t>
            </a:r>
          </a:p>
          <a:p>
            <a:endParaRPr lang="en-US" dirty="0" smtClean="0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620688"/>
            <a:ext cx="4829175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355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8514104"/>
              </p:ext>
            </p:extLst>
          </p:nvPr>
        </p:nvGraphicFramePr>
        <p:xfrm>
          <a:off x="5076056" y="4365104"/>
          <a:ext cx="3736975" cy="630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489" name="Equation" r:id="rId5" imgW="2336760" imgH="393480" progId="Equation.3">
                  <p:embed/>
                </p:oleObj>
              </mc:Choice>
              <mc:Fallback>
                <p:oleObj name="Equation" r:id="rId5" imgW="2336760" imgH="39348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6056" y="4365104"/>
                        <a:ext cx="3736975" cy="630238"/>
                      </a:xfrm>
                      <a:prstGeom prst="rect">
                        <a:avLst/>
                      </a:prstGeom>
                      <a:solidFill>
                        <a:srgbClr val="FFFF00">
                          <a:alpha val="50000"/>
                        </a:srgbClr>
                      </a:solidFill>
                      <a:ln w="38100">
                        <a:solidFill>
                          <a:srgbClr val="000099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364088" y="5517232"/>
            <a:ext cx="3109826" cy="64633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r>
              <a:rPr lang="en-US" dirty="0" smtClean="0"/>
              <a:t>For transversely polarized p on </a:t>
            </a:r>
          </a:p>
          <a:p>
            <a:r>
              <a:rPr lang="en-US" dirty="0" err="1" smtClean="0"/>
              <a:t>unpolarized</a:t>
            </a:r>
            <a:r>
              <a:rPr lang="en-US" dirty="0" smtClean="0"/>
              <a:t> d</a:t>
            </a:r>
            <a:endParaRPr lang="it-IT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6804248" y="3284984"/>
            <a:ext cx="864096" cy="122413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3995936" y="4885899"/>
            <a:ext cx="2268386" cy="48731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quarter" idx="10"/>
          </p:nvPr>
        </p:nvSpPr>
        <p:spPr>
          <a:xfrm>
            <a:off x="0" y="6565900"/>
            <a:ext cx="971600" cy="292100"/>
          </a:xfrm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r>
              <a:rPr lang="it-IT" sz="1200" dirty="0" smtClean="0">
                <a:solidFill>
                  <a:schemeClr val="tx1"/>
                </a:solidFill>
              </a:rPr>
              <a:t>G. Ciullo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635896" y="6525344"/>
            <a:ext cx="1794892" cy="304800"/>
          </a:xfrm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Polarization at COSY</a:t>
            </a:r>
            <a:endParaRPr lang="it-IT" sz="1200" dirty="0" smtClean="0">
              <a:solidFill>
                <a:schemeClr val="tx1"/>
              </a:solidFill>
            </a:endParaRPr>
          </a:p>
        </p:txBody>
      </p:sp>
      <p:sp>
        <p:nvSpPr>
          <p:cNvPr id="6" name="Segnaposto numero diapositiva 5"/>
          <p:cNvSpPr txBox="1">
            <a:spLocks/>
          </p:cNvSpPr>
          <p:nvPr/>
        </p:nvSpPr>
        <p:spPr>
          <a:xfrm>
            <a:off x="8691388" y="6605984"/>
            <a:ext cx="417116" cy="27940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AC1B16-62ED-4021-A923-C2DB90FC747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ctrTitle"/>
          </p:nvPr>
        </p:nvSpPr>
        <p:spPr>
          <a:xfrm>
            <a:off x="323528" y="3920"/>
            <a:ext cx="8496944" cy="576064"/>
          </a:xfr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/>
          <a:p>
            <a:r>
              <a:rPr lang="en-US" dirty="0" smtClean="0"/>
              <a:t>Spin Filtering cycles at </a:t>
            </a:r>
            <a:r>
              <a:rPr lang="en-US" i="0" dirty="0" smtClean="0"/>
              <a:t>COSY</a:t>
            </a:r>
            <a:endParaRPr lang="it-IT" i="0" dirty="0"/>
          </a:p>
        </p:txBody>
      </p:sp>
      <p:sp>
        <p:nvSpPr>
          <p:cNvPr id="8" name="TextBox 7"/>
          <p:cNvSpPr txBox="1"/>
          <p:nvPr/>
        </p:nvSpPr>
        <p:spPr>
          <a:xfrm>
            <a:off x="-36512" y="5085184"/>
            <a:ext cx="1545231" cy="1477328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Unpolarized</a:t>
            </a:r>
            <a:r>
              <a:rPr lang="en-US" dirty="0" smtClean="0"/>
              <a:t>  p</a:t>
            </a:r>
          </a:p>
          <a:p>
            <a:r>
              <a:rPr lang="en-US" dirty="0" smtClean="0"/>
              <a:t>Injected at </a:t>
            </a:r>
          </a:p>
          <a:p>
            <a:r>
              <a:rPr lang="en-US" dirty="0" smtClean="0"/>
              <a:t>48 </a:t>
            </a:r>
            <a:r>
              <a:rPr lang="en-US" dirty="0" err="1" smtClean="0"/>
              <a:t>MeV</a:t>
            </a:r>
            <a:r>
              <a:rPr lang="en-US" dirty="0" smtClean="0"/>
              <a:t> and</a:t>
            </a:r>
          </a:p>
          <a:p>
            <a:r>
              <a:rPr lang="en-US" dirty="0" smtClean="0"/>
              <a:t>Accelerated </a:t>
            </a:r>
          </a:p>
          <a:p>
            <a:r>
              <a:rPr lang="en-US" dirty="0" smtClean="0"/>
              <a:t>To 49.3 MeV</a:t>
            </a:r>
            <a:endParaRPr lang="it-IT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547664" y="5157192"/>
            <a:ext cx="0" cy="129614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1938" y="620688"/>
            <a:ext cx="8620125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Connector 11"/>
          <p:cNvCxnSpPr/>
          <p:nvPr/>
        </p:nvCxnSpPr>
        <p:spPr>
          <a:xfrm>
            <a:off x="4283968" y="4725144"/>
            <a:ext cx="0" cy="172819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816206" y="5229200"/>
            <a:ext cx="2034531" cy="95410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Cluster Target</a:t>
            </a:r>
          </a:p>
          <a:p>
            <a:pPr algn="ctr"/>
            <a:r>
              <a:rPr lang="en-US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ABS ON </a:t>
            </a:r>
          </a:p>
          <a:p>
            <a:pPr algn="ctr"/>
            <a:r>
              <a:rPr lang="en-US" sz="20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Holding Field up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4644008" y="4725144"/>
            <a:ext cx="0" cy="172819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4139952" y="5229200"/>
            <a:ext cx="646331" cy="646331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ON</a:t>
            </a:r>
          </a:p>
          <a:p>
            <a:r>
              <a:rPr lang="en-US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OFF</a:t>
            </a:r>
            <a:endParaRPr lang="it-IT" dirty="0"/>
          </a:p>
        </p:txBody>
      </p:sp>
      <p:sp>
        <p:nvSpPr>
          <p:cNvPr id="18" name="TextBox 17"/>
          <p:cNvSpPr txBox="1"/>
          <p:nvPr/>
        </p:nvSpPr>
        <p:spPr>
          <a:xfrm>
            <a:off x="4846954" y="5301208"/>
            <a:ext cx="2348720" cy="95410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Cluster Target</a:t>
            </a:r>
            <a:endParaRPr lang="en-US" dirty="0" smtClean="0">
              <a:solidFill>
                <a:srgbClr val="FF99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ABS ON </a:t>
            </a:r>
          </a:p>
          <a:p>
            <a:pPr algn="ctr"/>
            <a:r>
              <a:rPr lang="en-US" sz="20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Holding Field down</a:t>
            </a:r>
            <a:endParaRPr lang="it-IT" sz="2000" b="1" dirty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7668344" y="4725144"/>
            <a:ext cx="0" cy="172819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8028384" y="4725144"/>
            <a:ext cx="0" cy="172819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7524328" y="5229200"/>
            <a:ext cx="646331" cy="646331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ON</a:t>
            </a:r>
            <a:endParaRPr lang="en-US" b="1" dirty="0" smtClean="0">
              <a:solidFill>
                <a:srgbClr val="FF99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OFF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quarter" idx="10"/>
          </p:nvPr>
        </p:nvSpPr>
        <p:spPr>
          <a:xfrm>
            <a:off x="0" y="6565900"/>
            <a:ext cx="971600" cy="292100"/>
          </a:xfrm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r>
              <a:rPr lang="it-IT" sz="1200" dirty="0" smtClean="0">
                <a:solidFill>
                  <a:schemeClr val="tx1"/>
                </a:solidFill>
              </a:rPr>
              <a:t>G. Ciullo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635896" y="6525344"/>
            <a:ext cx="1794892" cy="304800"/>
          </a:xfrm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Polarization at COSY</a:t>
            </a:r>
            <a:endParaRPr lang="it-IT" sz="1200" dirty="0" smtClean="0">
              <a:solidFill>
                <a:schemeClr val="tx1"/>
              </a:solidFill>
            </a:endParaRPr>
          </a:p>
        </p:txBody>
      </p:sp>
      <p:sp>
        <p:nvSpPr>
          <p:cNvPr id="6" name="Segnaposto numero diapositiva 5"/>
          <p:cNvSpPr txBox="1">
            <a:spLocks/>
          </p:cNvSpPr>
          <p:nvPr/>
        </p:nvSpPr>
        <p:spPr>
          <a:xfrm>
            <a:off x="8691388" y="6605984"/>
            <a:ext cx="417116" cy="27940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AC1B16-62ED-4021-A923-C2DB90FC747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26" name="Immagin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60" y="1772816"/>
            <a:ext cx="4343399" cy="4448175"/>
          </a:xfrm>
          <a:prstGeom prst="rect">
            <a:avLst/>
          </a:prstGeom>
        </p:spPr>
      </p:pic>
      <p:pic>
        <p:nvPicPr>
          <p:cNvPr id="27" name="Immagin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8480" y="1772816"/>
            <a:ext cx="4480024" cy="4448175"/>
          </a:xfrm>
          <a:prstGeom prst="rect">
            <a:avLst/>
          </a:prstGeom>
        </p:spPr>
      </p:pic>
      <p:sp>
        <p:nvSpPr>
          <p:cNvPr id="28" name="CasellaDiTesto 27"/>
          <p:cNvSpPr txBox="1"/>
          <p:nvPr/>
        </p:nvSpPr>
        <p:spPr>
          <a:xfrm>
            <a:off x="3378448" y="4725144"/>
            <a:ext cx="761504" cy="52322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it-IT" sz="2800" i="1" dirty="0" smtClean="0"/>
              <a:t>P</a:t>
            </a:r>
            <a:r>
              <a:rPr lang="it-IT" sz="3200" b="1" i="1" baseline="-25000" dirty="0"/>
              <a:t>┴</a:t>
            </a:r>
            <a:endParaRPr lang="it-IT" sz="2800" i="1" baseline="-25000" dirty="0"/>
          </a:p>
        </p:txBody>
      </p:sp>
      <p:sp>
        <p:nvSpPr>
          <p:cNvPr id="29" name="CasellaDiTesto 28"/>
          <p:cNvSpPr txBox="1"/>
          <p:nvPr/>
        </p:nvSpPr>
        <p:spPr>
          <a:xfrm>
            <a:off x="7884368" y="5055428"/>
            <a:ext cx="792088" cy="46166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it-IT" sz="2400" i="1" dirty="0" smtClean="0"/>
              <a:t>P</a:t>
            </a:r>
            <a:r>
              <a:rPr lang="it-IT" sz="2800" b="1" i="1" baseline="-25000" dirty="0" smtClean="0"/>
              <a:t>||</a:t>
            </a:r>
            <a:endParaRPr lang="it-IT" sz="2400" i="1" baseline="-25000" dirty="0"/>
          </a:p>
        </p:txBody>
      </p:sp>
      <p:pic>
        <p:nvPicPr>
          <p:cNvPr id="30" name="Immagin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0042" y="764704"/>
            <a:ext cx="5476875" cy="1104900"/>
          </a:xfrm>
          <a:prstGeom prst="rect">
            <a:avLst/>
          </a:prstGeom>
        </p:spPr>
      </p:pic>
      <p:sp>
        <p:nvSpPr>
          <p:cNvPr id="31" name="Titolo 1"/>
          <p:cNvSpPr txBox="1">
            <a:spLocks/>
          </p:cNvSpPr>
          <p:nvPr/>
        </p:nvSpPr>
        <p:spPr>
          <a:xfrm>
            <a:off x="228600" y="-2802"/>
            <a:ext cx="8686800" cy="76750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i="1" kern="120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it-IT" smtClean="0"/>
              <a:t>Recent p</a:t>
            </a:r>
            <a:r>
              <a:rPr lang="it-IT" baseline="-25000" smtClean="0"/>
              <a:t>bar</a:t>
            </a:r>
            <a:r>
              <a:rPr lang="it-IT" smtClean="0"/>
              <a:t> -p</a:t>
            </a:r>
            <a:r>
              <a:rPr lang="it-IT" b="1" baseline="-25000" smtClean="0"/>
              <a:t>↑</a:t>
            </a:r>
            <a:r>
              <a:rPr lang="it-IT" smtClean="0"/>
              <a:t> interactions </a:t>
            </a:r>
            <a:r>
              <a:rPr lang="it-IT" sz="4000" smtClean="0"/>
              <a:t>(spin-filtering)</a:t>
            </a:r>
            <a:endParaRPr lang="it-IT" dirty="0"/>
          </a:p>
        </p:txBody>
      </p:sp>
      <p:sp>
        <p:nvSpPr>
          <p:cNvPr id="32" name="CasellaDiTesto 31"/>
          <p:cNvSpPr txBox="1"/>
          <p:nvPr/>
        </p:nvSpPr>
        <p:spPr>
          <a:xfrm>
            <a:off x="918280" y="6237312"/>
            <a:ext cx="7279557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r>
              <a:rPr lang="it-IT" dirty="0" err="1" smtClean="0"/>
              <a:t>Based</a:t>
            </a:r>
            <a:r>
              <a:rPr lang="it-IT" dirty="0" smtClean="0"/>
              <a:t> on </a:t>
            </a:r>
            <a:r>
              <a:rPr lang="it-IT" dirty="0" err="1" smtClean="0"/>
              <a:t>p</a:t>
            </a:r>
            <a:r>
              <a:rPr lang="it-IT" baseline="-25000" dirty="0" err="1" smtClean="0"/>
              <a:t>bar</a:t>
            </a:r>
            <a:r>
              <a:rPr lang="it-IT" baseline="-25000" dirty="0" smtClean="0"/>
              <a:t> </a:t>
            </a:r>
            <a:r>
              <a:rPr lang="it-IT" dirty="0" smtClean="0"/>
              <a:t>p</a:t>
            </a:r>
            <a:r>
              <a:rPr lang="it-IT" b="1" dirty="0"/>
              <a:t> </a:t>
            </a:r>
            <a:r>
              <a:rPr lang="it-IT" b="1" baseline="-25000" dirty="0"/>
              <a:t>↑</a:t>
            </a:r>
            <a:r>
              <a:rPr lang="it-IT" dirty="0" smtClean="0"/>
              <a:t> data and </a:t>
            </a:r>
            <a:r>
              <a:rPr lang="it-IT" dirty="0" err="1" smtClean="0"/>
              <a:t>matched</a:t>
            </a:r>
            <a:r>
              <a:rPr lang="it-IT" dirty="0" smtClean="0"/>
              <a:t> to the PAX </a:t>
            </a:r>
            <a:r>
              <a:rPr lang="it-IT" dirty="0" err="1" smtClean="0"/>
              <a:t>results</a:t>
            </a:r>
            <a:r>
              <a:rPr lang="it-IT" dirty="0" smtClean="0"/>
              <a:t> and COSY </a:t>
            </a:r>
            <a:r>
              <a:rPr lang="it-IT" dirty="0" err="1" smtClean="0"/>
              <a:t>parametes</a:t>
            </a:r>
            <a:r>
              <a:rPr lang="it-IT" dirty="0"/>
              <a:t>.</a:t>
            </a: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60" y="1756792"/>
            <a:ext cx="4343399" cy="4448175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8480" y="1756792"/>
            <a:ext cx="4480024" cy="4448175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3378448" y="4709120"/>
            <a:ext cx="761504" cy="52322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it-IT" sz="2800" i="1" dirty="0" smtClean="0"/>
              <a:t>P</a:t>
            </a:r>
            <a:r>
              <a:rPr lang="it-IT" sz="3200" b="1" i="1" baseline="-25000" dirty="0"/>
              <a:t>┴</a:t>
            </a:r>
            <a:endParaRPr lang="it-IT" sz="2800" i="1" baseline="-25000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7884368" y="5039404"/>
            <a:ext cx="792088" cy="46166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it-IT" sz="2400" i="1" dirty="0" smtClean="0"/>
              <a:t>P</a:t>
            </a:r>
            <a:r>
              <a:rPr lang="it-IT" sz="2800" b="1" i="1" baseline="-25000" dirty="0" smtClean="0"/>
              <a:t>||</a:t>
            </a:r>
            <a:endParaRPr lang="it-IT" sz="2400" i="1" baseline="-25000" dirty="0"/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0042" y="748680"/>
            <a:ext cx="5476875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50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674" y="36463"/>
            <a:ext cx="8737798" cy="867237"/>
          </a:xfrm>
          <a:gradFill>
            <a:gsLst>
              <a:gs pos="0">
                <a:srgbClr val="FFFF00"/>
              </a:gs>
              <a:gs pos="35000">
                <a:srgbClr val="FFC000">
                  <a:alpha val="50000"/>
                </a:srgbClr>
              </a:gs>
              <a:gs pos="100000">
                <a:schemeClr val="accent2">
                  <a:lumMod val="100000"/>
                </a:schemeClr>
              </a:gs>
            </a:gsLst>
            <a:lin ang="2700000" scaled="1"/>
          </a:gradFill>
        </p:spPr>
        <p:txBody>
          <a:bodyPr>
            <a:noAutofit/>
          </a:bodyPr>
          <a:lstStyle/>
          <a:p>
            <a:pPr algn="l"/>
            <a:r>
              <a:rPr lang="en-US" u="sng" dirty="0" smtClean="0"/>
              <a:t>Snake for COSY at ANKE (for </a:t>
            </a:r>
            <a:r>
              <a:rPr lang="it-IT" sz="4800" b="1" dirty="0" smtClean="0"/>
              <a:t>|| </a:t>
            </a:r>
            <a:r>
              <a:rPr lang="en-US" u="sng" dirty="0" smtClean="0"/>
              <a:t>pol </a:t>
            </a:r>
            <a:r>
              <a:rPr lang="it-IT" dirty="0" smtClean="0"/>
              <a:t>)</a:t>
            </a:r>
            <a:endParaRPr lang="it-IT" sz="3600" baseline="-250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quarter" idx="10"/>
          </p:nvPr>
        </p:nvSpPr>
        <p:spPr>
          <a:xfrm>
            <a:off x="0" y="6565900"/>
            <a:ext cx="971600" cy="292100"/>
          </a:xfrm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r>
              <a:rPr lang="it-IT" sz="1200" dirty="0" smtClean="0">
                <a:solidFill>
                  <a:schemeClr val="tx1"/>
                </a:solidFill>
              </a:rPr>
              <a:t>G. Ciullo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635896" y="6525344"/>
            <a:ext cx="1794892" cy="304800"/>
          </a:xfrm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Polarization at COSY</a:t>
            </a:r>
            <a:endParaRPr lang="it-IT" sz="1200" dirty="0" smtClean="0">
              <a:solidFill>
                <a:schemeClr val="tx1"/>
              </a:solidFill>
            </a:endParaRPr>
          </a:p>
        </p:txBody>
      </p:sp>
      <p:sp>
        <p:nvSpPr>
          <p:cNvPr id="6" name="Segnaposto numero diapositiva 5"/>
          <p:cNvSpPr txBox="1">
            <a:spLocks/>
          </p:cNvSpPr>
          <p:nvPr/>
        </p:nvSpPr>
        <p:spPr>
          <a:xfrm>
            <a:off x="8691388" y="6605984"/>
            <a:ext cx="417116" cy="27940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AC1B16-62ED-4021-A923-C2DB90FC747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" name="Rechteck 16"/>
          <p:cNvSpPr>
            <a:spLocks noChangeArrowheads="1"/>
          </p:cNvSpPr>
          <p:nvPr/>
        </p:nvSpPr>
        <p:spPr bwMode="auto">
          <a:xfrm>
            <a:off x="35719" y="4992874"/>
            <a:ext cx="9072562" cy="1570037"/>
          </a:xfrm>
          <a:prstGeom prst="rect">
            <a:avLst/>
          </a:prstGeom>
          <a:gradFill>
            <a:gsLst>
              <a:gs pos="0">
                <a:srgbClr val="FFFF00"/>
              </a:gs>
              <a:gs pos="35000">
                <a:srgbClr val="FFC000">
                  <a:alpha val="50000"/>
                </a:srgbClr>
              </a:gs>
              <a:gs pos="100000">
                <a:schemeClr val="accent2">
                  <a:lumMod val="100000"/>
                </a:schemeClr>
              </a:gs>
            </a:gsLst>
            <a:lin ang="2700000" scaled="1"/>
          </a:gra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dirty="0">
                <a:solidFill>
                  <a:srgbClr val="003399"/>
                </a:solidFill>
              </a:rPr>
              <a:t>Superconducting 4.7 Tm solenoid </a:t>
            </a:r>
            <a:r>
              <a:rPr lang="en-GB" dirty="0" smtClean="0">
                <a:solidFill>
                  <a:srgbClr val="003399"/>
                </a:solidFill>
              </a:rPr>
              <a:t>ordered</a:t>
            </a:r>
            <a:r>
              <a:rPr lang="en-GB" dirty="0">
                <a:solidFill>
                  <a:srgbClr val="003399"/>
                </a:solidFill>
              </a:rPr>
              <a:t>. </a:t>
            </a:r>
          </a:p>
          <a:p>
            <a:pPr eaLnBrk="1" hangingPunct="1"/>
            <a:r>
              <a:rPr lang="en-GB" dirty="0">
                <a:solidFill>
                  <a:srgbClr val="003399"/>
                </a:solidFill>
              </a:rPr>
              <a:t>		Overall length: 1 m</a:t>
            </a:r>
          </a:p>
          <a:p>
            <a:pPr eaLnBrk="1" hangingPunct="1"/>
            <a:r>
              <a:rPr lang="en-GB" dirty="0">
                <a:solidFill>
                  <a:srgbClr val="003399"/>
                </a:solidFill>
              </a:rPr>
              <a:t>		Ramping time 30 s</a:t>
            </a:r>
          </a:p>
          <a:p>
            <a:pPr eaLnBrk="1" hangingPunct="1"/>
            <a:endParaRPr lang="en-GB" dirty="0">
              <a:solidFill>
                <a:srgbClr val="003399"/>
              </a:solidFill>
            </a:endParaRPr>
          </a:p>
          <a:p>
            <a:pPr eaLnBrk="1" hangingPunct="1"/>
            <a:r>
              <a:rPr lang="en-GB" sz="2400" dirty="0">
                <a:solidFill>
                  <a:srgbClr val="008000"/>
                </a:solidFill>
              </a:rPr>
              <a:t>Spin dynamics and longitudinal polarized beams for experiments</a:t>
            </a:r>
            <a:endParaRPr lang="de-DE" sz="2400" dirty="0">
              <a:solidFill>
                <a:srgbClr val="008000"/>
              </a:solidFill>
            </a:endParaRPr>
          </a:p>
        </p:txBody>
      </p:sp>
      <p:sp>
        <p:nvSpPr>
          <p:cNvPr id="13" name="Rechteck 7"/>
          <p:cNvSpPr>
            <a:spLocks noChangeArrowheads="1"/>
          </p:cNvSpPr>
          <p:nvPr/>
        </p:nvSpPr>
        <p:spPr bwMode="auto">
          <a:xfrm>
            <a:off x="4783970" y="5216992"/>
            <a:ext cx="413995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srgbClr val="FF0000"/>
                </a:solidFill>
              </a:rPr>
              <a:t>Installation at </a:t>
            </a:r>
            <a:r>
              <a:rPr lang="en-US" sz="2400" dirty="0" smtClean="0">
                <a:solidFill>
                  <a:srgbClr val="FF0000"/>
                </a:solidFill>
              </a:rPr>
              <a:t>COSY </a:t>
            </a:r>
          </a:p>
          <a:p>
            <a:pPr eaLnBrk="1" hangingPunct="1"/>
            <a:r>
              <a:rPr lang="en-US" sz="2400" dirty="0" smtClean="0">
                <a:solidFill>
                  <a:srgbClr val="FF0000"/>
                </a:solidFill>
              </a:rPr>
              <a:t>postponed &gt; 12/2013 </a:t>
            </a:r>
            <a:endParaRPr lang="de-DE" sz="2400" dirty="0">
              <a:solidFill>
                <a:srgbClr val="FF0000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28813" y="986546"/>
            <a:ext cx="5523507" cy="3882614"/>
          </a:xfrm>
          <a:prstGeom prst="rect">
            <a:avLst/>
          </a:prstGeom>
          <a:blipFill>
            <a:blip r:embed="rId3">
              <a:alphaModFix amt="40000"/>
            </a:blip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21900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188640"/>
            <a:ext cx="7772400" cy="576064"/>
          </a:xfrm>
          <a:solidFill>
            <a:srgbClr val="FFFF00">
              <a:alpha val="37000"/>
            </a:srgbClr>
          </a:solidFill>
        </p:spPr>
        <p:txBody>
          <a:bodyPr>
            <a:noAutofit/>
          </a:bodyPr>
          <a:lstStyle/>
          <a:p>
            <a:r>
              <a:rPr lang="en-US" dirty="0" smtClean="0"/>
              <a:t>Cell Performance test bench 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quarter" idx="10"/>
          </p:nvPr>
        </p:nvSpPr>
        <p:spPr>
          <a:xfrm>
            <a:off x="0" y="6565900"/>
            <a:ext cx="971600" cy="292100"/>
          </a:xfrm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r>
              <a:rPr lang="it-IT" sz="1200" dirty="0" smtClean="0">
                <a:solidFill>
                  <a:schemeClr val="tx1"/>
                </a:solidFill>
              </a:rPr>
              <a:t>G. Ciullo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635896" y="6525344"/>
            <a:ext cx="1794892" cy="304800"/>
          </a:xfrm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Polarization at COSY</a:t>
            </a:r>
            <a:endParaRPr lang="it-IT" sz="1200" dirty="0" smtClean="0">
              <a:solidFill>
                <a:schemeClr val="tx1"/>
              </a:solidFill>
            </a:endParaRPr>
          </a:p>
        </p:txBody>
      </p:sp>
      <p:sp>
        <p:nvSpPr>
          <p:cNvPr id="6" name="Segnaposto numero diapositiva 5"/>
          <p:cNvSpPr txBox="1">
            <a:spLocks/>
          </p:cNvSpPr>
          <p:nvPr/>
        </p:nvSpPr>
        <p:spPr>
          <a:xfrm>
            <a:off x="8691388" y="6605984"/>
            <a:ext cx="417116" cy="27940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AC1B16-62ED-4021-A923-C2DB90FC747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77925"/>
            <a:ext cx="5972175" cy="41481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11913" y="903288"/>
            <a:ext cx="2590800" cy="2590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3813" y="3857625"/>
            <a:ext cx="2700337" cy="26939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539552" y="5602014"/>
            <a:ext cx="6087629" cy="92333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>
            <a:spAutoFit/>
          </a:bodyPr>
          <a:lstStyle/>
          <a:p>
            <a:r>
              <a:rPr lang="en-US" dirty="0" smtClean="0"/>
              <a:t>In </a:t>
            </a:r>
            <a:r>
              <a:rPr lang="en-US" b="1" dirty="0" smtClean="0">
                <a:solidFill>
                  <a:srgbClr val="000099"/>
                </a:solidFill>
              </a:rPr>
              <a:t>the test bench </a:t>
            </a:r>
            <a:r>
              <a:rPr lang="en-US" dirty="0" smtClean="0"/>
              <a:t>no evidence of problem in closing the</a:t>
            </a:r>
          </a:p>
          <a:p>
            <a:r>
              <a:rPr lang="en-US" dirty="0" smtClean="0"/>
              <a:t>cell, </a:t>
            </a:r>
            <a:r>
              <a:rPr lang="en-US" b="1" dirty="0" smtClean="0"/>
              <a:t>degradation</a:t>
            </a:r>
            <a:r>
              <a:rPr lang="en-US" dirty="0" smtClean="0"/>
              <a:t> after </a:t>
            </a:r>
            <a:r>
              <a:rPr lang="en-US" b="1" dirty="0" smtClean="0"/>
              <a:t>problem in installation  in COSY </a:t>
            </a:r>
            <a:r>
              <a:rPr lang="en-US" dirty="0" smtClean="0"/>
              <a:t>and </a:t>
            </a:r>
          </a:p>
          <a:p>
            <a:r>
              <a:rPr lang="en-US" dirty="0" smtClean="0"/>
              <a:t>after </a:t>
            </a:r>
            <a:r>
              <a:rPr lang="en-US" b="1" dirty="0" smtClean="0"/>
              <a:t>thermal stress test </a:t>
            </a:r>
            <a:r>
              <a:rPr lang="en-US" dirty="0" smtClean="0"/>
              <a:t>for NEG regeneration in the chamber.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8974" y="1439519"/>
            <a:ext cx="9165924" cy="50599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8939446" cy="910890"/>
          </a:xfr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/>
          <a:p>
            <a:r>
              <a:rPr lang="en-US" i="0" dirty="0" smtClean="0"/>
              <a:t>COSY</a:t>
            </a:r>
            <a:r>
              <a:rPr lang="en-US" dirty="0"/>
              <a:t> </a:t>
            </a:r>
            <a:r>
              <a:rPr lang="en-US" dirty="0" smtClean="0"/>
              <a:t>longitudinal (commissioning)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quarter" idx="10"/>
          </p:nvPr>
        </p:nvSpPr>
        <p:spPr>
          <a:xfrm>
            <a:off x="0" y="6565900"/>
            <a:ext cx="971600" cy="292100"/>
          </a:xfrm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r>
              <a:rPr lang="it-IT" sz="1200" dirty="0" smtClean="0">
                <a:solidFill>
                  <a:schemeClr val="tx1"/>
                </a:solidFill>
              </a:rPr>
              <a:t>G. Ciullo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635896" y="6525344"/>
            <a:ext cx="1794892" cy="304800"/>
          </a:xfrm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Polarization at COSY</a:t>
            </a:r>
            <a:endParaRPr lang="it-IT" sz="1200" dirty="0" smtClean="0">
              <a:solidFill>
                <a:schemeClr val="tx1"/>
              </a:solidFill>
            </a:endParaRPr>
          </a:p>
        </p:txBody>
      </p:sp>
      <p:sp>
        <p:nvSpPr>
          <p:cNvPr id="6" name="Segnaposto numero diapositiva 5"/>
          <p:cNvSpPr txBox="1">
            <a:spLocks/>
          </p:cNvSpPr>
          <p:nvPr/>
        </p:nvSpPr>
        <p:spPr>
          <a:xfrm>
            <a:off x="8691388" y="6605984"/>
            <a:ext cx="417116" cy="27940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AC1B16-62ED-4021-A923-C2DB90FC747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83768" y="4715852"/>
            <a:ext cx="891591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 beam</a:t>
            </a:r>
            <a:endParaRPr lang="it-IT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2627784" y="5373216"/>
            <a:ext cx="864096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Bevel 10"/>
          <p:cNvSpPr/>
          <p:nvPr/>
        </p:nvSpPr>
        <p:spPr>
          <a:xfrm>
            <a:off x="4427984" y="5085184"/>
            <a:ext cx="72008" cy="432048"/>
          </a:xfrm>
          <a:prstGeom prst="bevel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TextBox 11"/>
          <p:cNvSpPr txBox="1"/>
          <p:nvPr/>
        </p:nvSpPr>
        <p:spPr>
          <a:xfrm>
            <a:off x="4245018" y="4609308"/>
            <a:ext cx="405880" cy="369332"/>
          </a:xfrm>
          <a:prstGeom prst="rect">
            <a:avLst/>
          </a:prstGeom>
          <a:solidFill>
            <a:srgbClr val="FF0000"/>
          </a:solidFill>
          <a:ln w="25400"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r>
              <a:rPr lang="en-US" baseline="-25000" dirty="0" smtClean="0"/>
              <a:t>II</a:t>
            </a:r>
            <a:endParaRPr lang="it-IT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0298" y="4514972"/>
            <a:ext cx="1266087" cy="157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528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332656"/>
            <a:ext cx="7772400" cy="576064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/>
          <a:p>
            <a:r>
              <a:rPr lang="en-US" dirty="0" smtClean="0"/>
              <a:t>Polarized beams by spin-filtering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quarter" idx="10"/>
          </p:nvPr>
        </p:nvSpPr>
        <p:spPr>
          <a:xfrm>
            <a:off x="0" y="6565900"/>
            <a:ext cx="971600" cy="292100"/>
          </a:xfrm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r>
              <a:rPr lang="it-IT" sz="1200" dirty="0" smtClean="0">
                <a:solidFill>
                  <a:schemeClr val="tx1"/>
                </a:solidFill>
              </a:rPr>
              <a:t>G. Ciullo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635896" y="6525344"/>
            <a:ext cx="1794892" cy="304800"/>
          </a:xfrm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Polarization at COSY</a:t>
            </a:r>
            <a:endParaRPr lang="it-IT" sz="1200" dirty="0" smtClean="0">
              <a:solidFill>
                <a:schemeClr val="tx1"/>
              </a:solidFill>
            </a:endParaRPr>
          </a:p>
        </p:txBody>
      </p:sp>
      <p:sp>
        <p:nvSpPr>
          <p:cNvPr id="6" name="Segnaposto numero diapositiva 5"/>
          <p:cNvSpPr txBox="1">
            <a:spLocks/>
          </p:cNvSpPr>
          <p:nvPr/>
        </p:nvSpPr>
        <p:spPr>
          <a:xfrm>
            <a:off x="8691388" y="6605984"/>
            <a:ext cx="417116" cy="27940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AC1B16-62ED-4021-A923-C2DB90FC747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528" y="1124744"/>
            <a:ext cx="8784976" cy="400110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Interaction between a polarized beam (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) spin ½  and a polarized target (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spin ½ </a:t>
            </a:r>
            <a:endParaRPr lang="it-IT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3934994"/>
              </p:ext>
            </p:extLst>
          </p:nvPr>
        </p:nvGraphicFramePr>
        <p:xfrm>
          <a:off x="1475656" y="1700808"/>
          <a:ext cx="579755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168" name="Equation" r:id="rId3" imgW="2425680" imgH="228600" progId="Equation.3">
                  <p:embed/>
                </p:oleObj>
              </mc:Choice>
              <mc:Fallback>
                <p:oleObj name="Equation" r:id="rId3" imgW="2425680" imgH="2286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5656" y="1700808"/>
                        <a:ext cx="5797550" cy="546100"/>
                      </a:xfrm>
                      <a:prstGeom prst="rect">
                        <a:avLst/>
                      </a:prstGeom>
                      <a:solidFill>
                        <a:srgbClr val="00FF00">
                          <a:alpha val="50000"/>
                        </a:srgbClr>
                      </a:solidFill>
                      <a:ln w="31750">
                        <a:solidFill>
                          <a:srgbClr val="FFFF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932040" y="2236802"/>
            <a:ext cx="2643672" cy="400110"/>
          </a:xfrm>
          <a:prstGeom prst="rect">
            <a:avLst/>
          </a:prstGeom>
          <a:solidFill>
            <a:srgbClr val="66FF66">
              <a:alpha val="50000"/>
            </a:srgbClr>
          </a:solidFill>
          <a:ln w="3175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k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is the beam direction. </a:t>
            </a:r>
            <a:endParaRPr lang="it-IT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5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1519316"/>
              </p:ext>
            </p:extLst>
          </p:nvPr>
        </p:nvGraphicFramePr>
        <p:xfrm>
          <a:off x="251520" y="2780928"/>
          <a:ext cx="7546975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169" name="Equation" r:id="rId5" imgW="3746160" imgH="393480" progId="Equation.3">
                  <p:embed/>
                </p:oleObj>
              </mc:Choice>
              <mc:Fallback>
                <p:oleObj name="Equation" r:id="rId5" imgW="3746160" imgH="39348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2780928"/>
                        <a:ext cx="7546975" cy="792162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lumMod val="5000"/>
                              <a:lumOff val="95000"/>
                            </a:schemeClr>
                          </a:gs>
                          <a:gs pos="74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83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100000">
                            <a:schemeClr val="accent1">
                              <a:lumMod val="30000"/>
                              <a:lumOff val="70000"/>
                            </a:schemeClr>
                          </a:gs>
                        </a:gsLst>
                        <a:lin ang="5400000" scaled="1"/>
                      </a:gradFill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4094875"/>
              </p:ext>
            </p:extLst>
          </p:nvPr>
        </p:nvGraphicFramePr>
        <p:xfrm>
          <a:off x="812800" y="4107508"/>
          <a:ext cx="2427288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170" name="Equation" r:id="rId7" imgW="1015920" imgH="228600" progId="Equation.3">
                  <p:embed/>
                </p:oleObj>
              </mc:Choice>
              <mc:Fallback>
                <p:oleObj name="Equation" r:id="rId7" imgW="1015920" imgH="2286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2800" y="4107508"/>
                        <a:ext cx="2427288" cy="546100"/>
                      </a:xfrm>
                      <a:prstGeom prst="rect">
                        <a:avLst/>
                      </a:prstGeom>
                      <a:solidFill>
                        <a:srgbClr val="00FF00">
                          <a:alpha val="50000"/>
                        </a:srgbClr>
                      </a:solidFill>
                      <a:ln w="38100">
                        <a:solidFill>
                          <a:srgbClr val="FFFF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115616" y="3717032"/>
            <a:ext cx="1868397" cy="400110"/>
          </a:xfrm>
          <a:prstGeom prst="rect">
            <a:avLst/>
          </a:prstGeom>
          <a:solidFill>
            <a:srgbClr val="FFFF00">
              <a:alpha val="49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Transverse case </a:t>
            </a:r>
            <a:endParaRPr lang="it-IT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3556522"/>
              </p:ext>
            </p:extLst>
          </p:nvPr>
        </p:nvGraphicFramePr>
        <p:xfrm>
          <a:off x="4989513" y="4117415"/>
          <a:ext cx="34290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171" name="Equation" r:id="rId9" imgW="1434960" imgH="228600" progId="Equation.3">
                  <p:embed/>
                </p:oleObj>
              </mc:Choice>
              <mc:Fallback>
                <p:oleObj name="Equation" r:id="rId9" imgW="1434960" imgH="22860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9513" y="4117415"/>
                        <a:ext cx="3429000" cy="546100"/>
                      </a:xfrm>
                      <a:prstGeom prst="rect">
                        <a:avLst/>
                      </a:prstGeom>
                      <a:solidFill>
                        <a:srgbClr val="00FF00">
                          <a:alpha val="50000"/>
                        </a:srgbClr>
                      </a:solidFill>
                      <a:ln w="38100">
                        <a:solidFill>
                          <a:srgbClr val="FFFF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5724128" y="3717032"/>
            <a:ext cx="2076209" cy="400110"/>
          </a:xfrm>
          <a:prstGeom prst="rect">
            <a:avLst/>
          </a:prstGeom>
          <a:solidFill>
            <a:srgbClr val="FFFF00">
              <a:alpha val="49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Longitudinal case </a:t>
            </a:r>
            <a:endParaRPr lang="it-IT" sz="20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2555776" y="4509120"/>
            <a:ext cx="576064" cy="576064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6012160" y="4509120"/>
            <a:ext cx="504056" cy="544126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771800" y="5085184"/>
            <a:ext cx="4380366" cy="646331"/>
          </a:xfrm>
          <a:prstGeom prst="rect">
            <a:avLst/>
          </a:prstGeom>
          <a:solidFill>
            <a:srgbClr val="66FF66">
              <a:alpha val="5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+  for (↑ ↑) beam and target spins parallel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 for (↑ ↓) beam and target spins anti-parallel</a:t>
            </a:r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-36512" y="5949280"/>
            <a:ext cx="9300175" cy="46166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Intensity of spin-up and spin-down decreases with different time constant.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5" grpId="0" animBg="1"/>
      <p:bldP spid="2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584" y="260648"/>
            <a:ext cx="8640960" cy="576064"/>
          </a:xfrm>
          <a:solidFill>
            <a:srgbClr val="FFFF00">
              <a:alpha val="37000"/>
            </a:srgbClr>
          </a:solidFill>
        </p:spPr>
        <p:txBody>
          <a:bodyPr>
            <a:noAutofit/>
          </a:bodyPr>
          <a:lstStyle/>
          <a:p>
            <a:r>
              <a:rPr lang="en-US" dirty="0" err="1" smtClean="0"/>
              <a:t>Implemeting</a:t>
            </a:r>
            <a:r>
              <a:rPr lang="en-US" dirty="0" smtClean="0"/>
              <a:t> a test of the cell closing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quarter" idx="10"/>
          </p:nvPr>
        </p:nvSpPr>
        <p:spPr>
          <a:xfrm>
            <a:off x="0" y="6565900"/>
            <a:ext cx="971600" cy="292100"/>
          </a:xfrm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r>
              <a:rPr lang="it-IT" sz="1200" dirty="0" smtClean="0">
                <a:solidFill>
                  <a:schemeClr val="tx1"/>
                </a:solidFill>
              </a:rPr>
              <a:t>G. Ciullo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635896" y="6525344"/>
            <a:ext cx="1794892" cy="304800"/>
          </a:xfrm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Polarization at COSY</a:t>
            </a:r>
            <a:endParaRPr lang="it-IT" sz="1200" dirty="0" smtClean="0">
              <a:solidFill>
                <a:schemeClr val="tx1"/>
              </a:solidFill>
            </a:endParaRPr>
          </a:p>
        </p:txBody>
      </p:sp>
      <p:sp>
        <p:nvSpPr>
          <p:cNvPr id="6" name="Segnaposto numero diapositiva 5"/>
          <p:cNvSpPr txBox="1">
            <a:spLocks/>
          </p:cNvSpPr>
          <p:nvPr/>
        </p:nvSpPr>
        <p:spPr>
          <a:xfrm>
            <a:off x="8691388" y="6605984"/>
            <a:ext cx="417116" cy="27940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AC1B16-62ED-4021-A923-C2DB90FC747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graphicFrame>
        <p:nvGraphicFramePr>
          <p:cNvPr id="27650" name="Object 2"/>
          <p:cNvGraphicFramePr>
            <a:graphicFrameLocks noChangeAspect="1"/>
          </p:cNvGraphicFramePr>
          <p:nvPr/>
        </p:nvGraphicFramePr>
        <p:xfrm>
          <a:off x="-211138" y="548680"/>
          <a:ext cx="5319713" cy="3816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383" name="Graph" r:id="rId3" imgW="4106880" imgH="2946240" progId="Origin50.Graph">
                  <p:embed/>
                </p:oleObj>
              </mc:Choice>
              <mc:Fallback>
                <p:oleObj name="Graph" r:id="rId3" imgW="4106880" imgH="2946240" progId="Origin50.Graph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11138" y="548680"/>
                        <a:ext cx="5319713" cy="3816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148064" y="1052736"/>
            <a:ext cx="3719480" cy="147732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dirty="0" smtClean="0"/>
              <a:t>Measuring (monitoring) </a:t>
            </a:r>
          </a:p>
          <a:p>
            <a:r>
              <a:rPr lang="en-US" dirty="0" smtClean="0"/>
              <a:t>the </a:t>
            </a:r>
            <a:r>
              <a:rPr lang="en-US" dirty="0" err="1" smtClean="0"/>
              <a:t>conductante</a:t>
            </a:r>
            <a:r>
              <a:rPr lang="en-US" dirty="0" smtClean="0"/>
              <a:t> of </a:t>
            </a:r>
          </a:p>
          <a:p>
            <a:r>
              <a:rPr lang="en-US" dirty="0" smtClean="0"/>
              <a:t>Cell by calibrated flow injected inside it  </a:t>
            </a:r>
            <a:r>
              <a:rPr lang="en-US" i="1" dirty="0" err="1" smtClean="0"/>
              <a:t>vs</a:t>
            </a:r>
            <a:r>
              <a:rPr lang="en-US" dirty="0" smtClean="0"/>
              <a:t> pressure in the center.</a:t>
            </a:r>
          </a:p>
          <a:p>
            <a:r>
              <a:rPr lang="en-US" dirty="0" smtClean="0"/>
              <a:t> For N</a:t>
            </a:r>
            <a:r>
              <a:rPr lang="en-US" baseline="-25000" dirty="0" smtClean="0"/>
              <a:t>2</a:t>
            </a:r>
            <a:r>
              <a:rPr lang="en-US" dirty="0" smtClean="0"/>
              <a:t>: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9570663"/>
              </p:ext>
            </p:extLst>
          </p:nvPr>
        </p:nvGraphicFramePr>
        <p:xfrm>
          <a:off x="1763688" y="4725144"/>
          <a:ext cx="6096000" cy="11521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6000"/>
                <a:gridCol w="1016000"/>
                <a:gridCol w="1016000"/>
                <a:gridCol w="1016000"/>
                <a:gridCol w="1016000"/>
                <a:gridCol w="1016000"/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2060"/>
                          </a:solidFill>
                          <a:latin typeface="Symbol" pitchFamily="18" charset="2"/>
                        </a:rPr>
                        <a:t>D</a:t>
                      </a:r>
                      <a:r>
                        <a:rPr lang="en-US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C/C</a:t>
                      </a:r>
                      <a:r>
                        <a:rPr lang="en-US" baseline="0" dirty="0" smtClean="0">
                          <a:solidFill>
                            <a:srgbClr val="002060"/>
                          </a:solidFill>
                          <a:latin typeface="Symbol" pitchFamily="18" charset="2"/>
                          <a:cs typeface="+mn-cs"/>
                        </a:rPr>
                        <a:t> </a:t>
                      </a:r>
                      <a:endParaRPr lang="it-IT" dirty="0" smtClean="0">
                        <a:solidFill>
                          <a:srgbClr val="002060"/>
                        </a:solidFill>
                        <a:latin typeface="Symbol" pitchFamily="18" charset="2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2060"/>
                          </a:solidFill>
                          <a:latin typeface="Symbol" pitchFamily="18" charset="2"/>
                        </a:rPr>
                        <a:t>d(D</a:t>
                      </a:r>
                      <a:r>
                        <a:rPr lang="en-US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C/C)</a:t>
                      </a:r>
                      <a:endParaRPr lang="it-IT" dirty="0">
                        <a:latin typeface="Symbol" pitchFamily="18" charset="2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2060"/>
                          </a:solidFill>
                          <a:latin typeface="Symbol" pitchFamily="18" charset="2"/>
                        </a:rPr>
                        <a:t>D</a:t>
                      </a:r>
                      <a:r>
                        <a:rPr lang="en-US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C/C</a:t>
                      </a:r>
                      <a:r>
                        <a:rPr lang="en-US" baseline="0" dirty="0" smtClean="0">
                          <a:solidFill>
                            <a:srgbClr val="002060"/>
                          </a:solidFill>
                          <a:latin typeface="Symbol" pitchFamily="18" charset="2"/>
                          <a:cs typeface="+mn-cs"/>
                        </a:rPr>
                        <a:t> </a:t>
                      </a:r>
                      <a:endParaRPr lang="it-IT" dirty="0" smtClean="0">
                        <a:solidFill>
                          <a:srgbClr val="002060"/>
                        </a:solidFill>
                        <a:latin typeface="Symbol" pitchFamily="18" charset="2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2060"/>
                          </a:solidFill>
                          <a:latin typeface="Symbol" pitchFamily="18" charset="2"/>
                        </a:rPr>
                        <a:t>d(D</a:t>
                      </a:r>
                      <a:r>
                        <a:rPr lang="en-US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C/C)</a:t>
                      </a:r>
                      <a:endParaRPr lang="it-IT" dirty="0">
                        <a:latin typeface="Symbol" pitchFamily="18" charset="2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2060"/>
                          </a:solidFill>
                          <a:latin typeface="Symbol" pitchFamily="18" charset="2"/>
                        </a:rPr>
                        <a:t>D</a:t>
                      </a:r>
                      <a:r>
                        <a:rPr lang="en-US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C/C</a:t>
                      </a:r>
                      <a:r>
                        <a:rPr lang="en-US" baseline="0" dirty="0" smtClean="0">
                          <a:solidFill>
                            <a:srgbClr val="002060"/>
                          </a:solidFill>
                          <a:latin typeface="Symbol" pitchFamily="18" charset="2"/>
                          <a:cs typeface="+mn-cs"/>
                        </a:rPr>
                        <a:t> </a:t>
                      </a:r>
                      <a:endParaRPr lang="it-IT" dirty="0" smtClean="0">
                        <a:solidFill>
                          <a:srgbClr val="002060"/>
                        </a:solidFill>
                        <a:latin typeface="Symbol" pitchFamily="18" charset="2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2060"/>
                          </a:solidFill>
                          <a:latin typeface="Symbol" pitchFamily="18" charset="2"/>
                        </a:rPr>
                        <a:t>d(D</a:t>
                      </a:r>
                      <a:r>
                        <a:rPr lang="en-US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C/C)</a:t>
                      </a:r>
                      <a:endParaRPr lang="it-IT" dirty="0">
                        <a:latin typeface="Symbol" pitchFamily="18" charset="2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Times New Roman" pitchFamily="18" charset="0"/>
                          <a:cs typeface="Times New Roman" pitchFamily="18" charset="0"/>
                        </a:rPr>
                        <a:t>Calculated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t-IT" dirty="0">
                        <a:latin typeface="Symbol" pitchFamily="18" charset="2"/>
                      </a:endParaRPr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Baratron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Meas.</a:t>
                      </a:r>
                      <a:endParaRPr lang="it-I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t-IT" dirty="0">
                        <a:latin typeface="Symbol" pitchFamily="18" charset="2"/>
                      </a:endParaRPr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IMR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Meas</a:t>
                      </a:r>
                      <a:endParaRPr lang="it-IT" dirty="0">
                        <a:latin typeface="Symbol" pitchFamily="18" charset="2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t-IT" dirty="0">
                        <a:latin typeface="Symbol" pitchFamily="18" charset="2"/>
                      </a:endParaRPr>
                    </a:p>
                  </a:txBody>
                  <a:tcPr>
                    <a:noFill/>
                  </a:tcPr>
                </a:tc>
              </a:tr>
              <a:tr h="41044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Symbol" pitchFamily="18" charset="2"/>
                        </a:rPr>
                        <a:t>9.7 %</a:t>
                      </a:r>
                      <a:endParaRPr lang="it-IT" dirty="0">
                        <a:latin typeface="Symbol" pitchFamily="18" charset="2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Symbol" pitchFamily="18" charset="2"/>
                        </a:rPr>
                        <a:t>0.5 %</a:t>
                      </a:r>
                      <a:endParaRPr lang="it-IT" dirty="0">
                        <a:latin typeface="Symbol" pitchFamily="18" charset="2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Symbol" pitchFamily="18" charset="2"/>
                        </a:rPr>
                        <a:t>6.0</a:t>
                      </a:r>
                      <a:r>
                        <a:rPr lang="en-US" baseline="0" dirty="0" smtClean="0">
                          <a:latin typeface="Symbol" pitchFamily="18" charset="2"/>
                        </a:rPr>
                        <a:t> %</a:t>
                      </a:r>
                      <a:endParaRPr lang="it-IT" dirty="0">
                        <a:latin typeface="Symbol" pitchFamily="18" charset="2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Symbol" pitchFamily="18" charset="2"/>
                        </a:rPr>
                        <a:t>0.5 %</a:t>
                      </a:r>
                      <a:endParaRPr lang="it-IT" dirty="0">
                        <a:latin typeface="Symbol" pitchFamily="18" charset="2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Symbol" pitchFamily="18" charset="2"/>
                        </a:rPr>
                        <a:t>10.3 %</a:t>
                      </a:r>
                      <a:endParaRPr lang="it-IT" dirty="0">
                        <a:latin typeface="Symbol" pitchFamily="18" charset="2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Symbol" pitchFamily="18" charset="2"/>
                        </a:rPr>
                        <a:t>0.5 %</a:t>
                      </a:r>
                      <a:endParaRPr lang="it-IT" dirty="0">
                        <a:latin typeface="Symbol" pitchFamily="18" charset="2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467544" y="5949280"/>
            <a:ext cx="8136904" cy="64633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8000"/>
                </a:solidFill>
              </a:rPr>
              <a:t>The idea,  to measure the pressure in the center of the cell, could work for the design of the </a:t>
            </a:r>
            <a:r>
              <a:rPr lang="en-US" b="1" dirty="0" err="1" smtClean="0">
                <a:solidFill>
                  <a:srgbClr val="008000"/>
                </a:solidFill>
              </a:rPr>
              <a:t>openable</a:t>
            </a:r>
            <a:r>
              <a:rPr lang="en-US" b="1" dirty="0" smtClean="0">
                <a:solidFill>
                  <a:srgbClr val="008000"/>
                </a:solidFill>
              </a:rPr>
              <a:t> cell, and its monitoring during running. </a:t>
            </a:r>
            <a:endParaRPr lang="it-IT" sz="2000" b="1" dirty="0">
              <a:solidFill>
                <a:srgbClr val="008000"/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8553900"/>
              </p:ext>
            </p:extLst>
          </p:nvPr>
        </p:nvGraphicFramePr>
        <p:xfrm>
          <a:off x="4686617" y="2636912"/>
          <a:ext cx="4493895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8080"/>
                <a:gridCol w="1692529"/>
                <a:gridCol w="165328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i="1" dirty="0" err="1" smtClean="0">
                          <a:solidFill>
                            <a:schemeClr val="tx1"/>
                          </a:solidFill>
                        </a:rPr>
                        <a:t>C</a:t>
                      </a:r>
                      <a:r>
                        <a:rPr lang="en-US" b="0" i="1" baseline="-25000" dirty="0" err="1" smtClean="0">
                          <a:solidFill>
                            <a:schemeClr val="tx1"/>
                          </a:solidFill>
                        </a:rPr>
                        <a:t>cal</a:t>
                      </a:r>
                      <a:r>
                        <a:rPr lang="en-US" b="0" i="1" baseline="-250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="0" i="0" baseline="0" dirty="0" smtClean="0">
                          <a:solidFill>
                            <a:schemeClr val="tx1"/>
                          </a:solidFill>
                        </a:rPr>
                        <a:t>[l/s]</a:t>
                      </a:r>
                      <a:endParaRPr lang="it-IT" b="0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1" dirty="0" err="1" smtClean="0">
                          <a:solidFill>
                            <a:schemeClr val="tx1"/>
                          </a:solidFill>
                        </a:rPr>
                        <a:t>C</a:t>
                      </a:r>
                      <a:r>
                        <a:rPr lang="en-US" b="0" i="1" baseline="-25000" dirty="0" err="1" smtClean="0">
                          <a:solidFill>
                            <a:schemeClr val="tx1"/>
                          </a:solidFill>
                        </a:rPr>
                        <a:t>meas</a:t>
                      </a:r>
                      <a:r>
                        <a:rPr lang="en-US" b="0" i="1" baseline="-250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="0" i="1" baseline="0" dirty="0" smtClean="0">
                          <a:solidFill>
                            <a:schemeClr val="tx1"/>
                          </a:solidFill>
                        </a:rPr>
                        <a:t>(MKS)</a:t>
                      </a:r>
                      <a:r>
                        <a:rPr lang="en-US" b="0" i="0" baseline="0" dirty="0" smtClean="0">
                          <a:solidFill>
                            <a:schemeClr val="tx1"/>
                          </a:solidFill>
                        </a:rPr>
                        <a:t> [l/s]</a:t>
                      </a:r>
                      <a:endParaRPr lang="it-IT" b="0" i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1" dirty="0" err="1" smtClean="0">
                          <a:solidFill>
                            <a:schemeClr val="tx1"/>
                          </a:solidFill>
                        </a:rPr>
                        <a:t>C</a:t>
                      </a:r>
                      <a:r>
                        <a:rPr lang="en-US" b="0" i="1" baseline="-25000" dirty="0" err="1" smtClean="0">
                          <a:solidFill>
                            <a:schemeClr val="tx1"/>
                          </a:solidFill>
                        </a:rPr>
                        <a:t>meas</a:t>
                      </a:r>
                      <a:r>
                        <a:rPr lang="en-US" b="0" i="1" baseline="-250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="0" i="1" baseline="0" dirty="0" smtClean="0">
                          <a:solidFill>
                            <a:schemeClr val="tx1"/>
                          </a:solidFill>
                        </a:rPr>
                        <a:t>(IMR)</a:t>
                      </a:r>
                      <a:r>
                        <a:rPr lang="en-US" b="0" i="0" baseline="0" dirty="0" smtClean="0">
                          <a:solidFill>
                            <a:schemeClr val="tx1"/>
                          </a:solidFill>
                        </a:rPr>
                        <a:t> [l/s]</a:t>
                      </a:r>
                      <a:endParaRPr lang="it-IT" b="0" i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3.83 </a:t>
                      </a:r>
                      <a:r>
                        <a:rPr lang="en-US" u="sng" dirty="0" smtClean="0"/>
                        <a:t>+</a:t>
                      </a:r>
                      <a:r>
                        <a:rPr lang="en-US" baseline="0" dirty="0" smtClean="0"/>
                        <a:t> 0.2</a:t>
                      </a:r>
                      <a:endParaRPr lang="it-IT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 3.26 </a:t>
                      </a:r>
                      <a:r>
                        <a:rPr lang="en-US" u="sng" dirty="0" smtClean="0"/>
                        <a:t>+</a:t>
                      </a:r>
                      <a:r>
                        <a:rPr lang="en-US" baseline="0" dirty="0" smtClean="0"/>
                        <a:t> 0.04</a:t>
                      </a:r>
                      <a:endParaRPr lang="it-IT" dirty="0" smtClean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3.71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u="sng" baseline="0" dirty="0" smtClean="0"/>
                        <a:t>+</a:t>
                      </a:r>
                      <a:r>
                        <a:rPr lang="en-US" baseline="0" dirty="0" smtClean="0"/>
                        <a:t> 0.05</a:t>
                      </a:r>
                      <a:endParaRPr lang="it-IT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251520" y="4149080"/>
            <a:ext cx="8892480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b="1" dirty="0" smtClean="0"/>
              <a:t> Modified conductance of  the  cell in order of 10 %</a:t>
            </a:r>
            <a:r>
              <a:rPr lang="it-IT" b="1" dirty="0" smtClean="0"/>
              <a:t> to test sensitivity to the closing of cell.</a:t>
            </a:r>
            <a:endParaRPr lang="en-US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332656"/>
            <a:ext cx="8204448" cy="648072"/>
          </a:xfr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/>
          <a:p>
            <a:r>
              <a:rPr lang="en-US" dirty="0" smtClean="0"/>
              <a:t>Measured Target Polarization (Q)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quarter" idx="10"/>
          </p:nvPr>
        </p:nvSpPr>
        <p:spPr>
          <a:xfrm>
            <a:off x="0" y="6565900"/>
            <a:ext cx="971600" cy="292100"/>
          </a:xfrm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r>
              <a:rPr lang="it-IT" sz="1200" dirty="0" smtClean="0">
                <a:solidFill>
                  <a:schemeClr val="tx1"/>
                </a:solidFill>
              </a:rPr>
              <a:t>G. Ciullo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635896" y="6525344"/>
            <a:ext cx="1794892" cy="304800"/>
          </a:xfrm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Polarization at COSY</a:t>
            </a:r>
            <a:endParaRPr lang="it-IT" sz="1200" dirty="0" smtClean="0">
              <a:solidFill>
                <a:schemeClr val="tx1"/>
              </a:solidFill>
            </a:endParaRPr>
          </a:p>
        </p:txBody>
      </p:sp>
      <p:sp>
        <p:nvSpPr>
          <p:cNvPr id="6" name="Segnaposto numero diapositiva 5"/>
          <p:cNvSpPr txBox="1">
            <a:spLocks/>
          </p:cNvSpPr>
          <p:nvPr/>
        </p:nvSpPr>
        <p:spPr>
          <a:xfrm>
            <a:off x="8691388" y="6605984"/>
            <a:ext cx="417116" cy="27940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AC1B16-62ED-4021-A923-C2DB90FC747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96136" y="14847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pic>
        <p:nvPicPr>
          <p:cNvPr id="12" name="Grafik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1412776"/>
            <a:ext cx="5439285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feld 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83567" y="4855205"/>
            <a:ext cx="7277570" cy="369332"/>
          </a:xfrm>
          <a:prstGeom prst="rect">
            <a:avLst/>
          </a:prstGeom>
          <a:blipFill>
            <a:blip r:embed="rId3" cstate="print"/>
            <a:stretch>
              <a:fillRect l="-419" b="-18033"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noFill/>
                <a:latin typeface="+mn-lt"/>
              </a:rPr>
              <a:t> </a:t>
            </a:r>
          </a:p>
        </p:txBody>
      </p:sp>
      <p:sp>
        <p:nvSpPr>
          <p:cNvPr id="15" name="Textfeld 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83567" y="5264133"/>
            <a:ext cx="7069179" cy="369332"/>
          </a:xfrm>
          <a:prstGeom prst="rect">
            <a:avLst/>
          </a:prstGeom>
          <a:blipFill rotWithShape="1">
            <a:blip r:embed="rId4" cstate="print"/>
            <a:stretch>
              <a:fillRect l="-431" b="-20000"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noFill/>
                <a:latin typeface="+mn-lt"/>
              </a:rPr>
              <a:t> </a:t>
            </a:r>
          </a:p>
        </p:txBody>
      </p:sp>
      <p:sp>
        <p:nvSpPr>
          <p:cNvPr id="16" name="Textfeld 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83566" y="5685655"/>
            <a:ext cx="7499489" cy="369332"/>
          </a:xfrm>
          <a:prstGeom prst="rect">
            <a:avLst/>
          </a:prstGeom>
          <a:blipFill rotWithShape="1">
            <a:blip r:embed="rId5" cstate="print"/>
            <a:stretch>
              <a:fillRect l="-407" b="-21667"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noFill/>
                <a:latin typeface="+mn-lt"/>
              </a:rPr>
              <a:t> </a:t>
            </a:r>
          </a:p>
        </p:txBody>
      </p:sp>
      <p:sp>
        <p:nvSpPr>
          <p:cNvPr id="13" name="Textfeld 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83567" y="1700808"/>
            <a:ext cx="3719033" cy="3029676"/>
          </a:xfrm>
          <a:prstGeom prst="rect">
            <a:avLst/>
          </a:prstGeom>
          <a:blipFill rotWithShape="1">
            <a:blip r:embed="rId6" cstate="print"/>
            <a:stretch>
              <a:fillRect l="-820" t="-604"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noFill/>
                <a:latin typeface="+mn-lt"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116632"/>
            <a:ext cx="8136904" cy="720080"/>
          </a:xfr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/>
          <a:p>
            <a:r>
              <a:rPr lang="en-US" dirty="0" smtClean="0"/>
              <a:t>Optics and vacuum constrains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quarter" idx="10"/>
          </p:nvPr>
        </p:nvSpPr>
        <p:spPr>
          <a:xfrm>
            <a:off x="0" y="6565900"/>
            <a:ext cx="971600" cy="292100"/>
          </a:xfrm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r>
              <a:rPr lang="it-IT" sz="1200" dirty="0" smtClean="0">
                <a:solidFill>
                  <a:schemeClr val="tx1"/>
                </a:solidFill>
              </a:rPr>
              <a:t>G. Ciullo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635896" y="6525344"/>
            <a:ext cx="1794892" cy="304800"/>
          </a:xfrm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Polarization at COSY</a:t>
            </a:r>
            <a:endParaRPr lang="it-IT" sz="1200" dirty="0" smtClean="0">
              <a:solidFill>
                <a:schemeClr val="tx1"/>
              </a:solidFill>
            </a:endParaRPr>
          </a:p>
        </p:txBody>
      </p:sp>
      <p:sp>
        <p:nvSpPr>
          <p:cNvPr id="6" name="Segnaposto numero diapositiva 5"/>
          <p:cNvSpPr txBox="1">
            <a:spLocks/>
          </p:cNvSpPr>
          <p:nvPr/>
        </p:nvSpPr>
        <p:spPr>
          <a:xfrm>
            <a:off x="8691388" y="6605984"/>
            <a:ext cx="417116" cy="27940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AC1B16-62ED-4021-A923-C2DB90FC747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30788" y="1628800"/>
            <a:ext cx="3677716" cy="409342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Polarization Build-up time,</a:t>
            </a:r>
          </a:p>
          <a:p>
            <a:pPr algn="ctr"/>
            <a:r>
              <a:rPr lang="en-US" sz="2000" dirty="0" smtClean="0"/>
              <a:t>Stored beam </a:t>
            </a:r>
            <a:r>
              <a:rPr lang="en-US" sz="2000" dirty="0"/>
              <a:t>FOM is </a:t>
            </a:r>
            <a:r>
              <a:rPr lang="en-US" sz="2000" dirty="0" smtClean="0"/>
              <a:t>=</a:t>
            </a:r>
            <a:r>
              <a:rPr lang="en-US" sz="2000" i="1" dirty="0" smtClean="0"/>
              <a:t>P</a:t>
            </a:r>
            <a:r>
              <a:rPr lang="en-US" sz="2000" i="1" baseline="30000" dirty="0" smtClean="0"/>
              <a:t>2</a:t>
            </a:r>
            <a:r>
              <a:rPr lang="en-US" sz="2000" i="1" dirty="0" smtClean="0"/>
              <a:t>I </a:t>
            </a:r>
            <a:r>
              <a:rPr lang="it-IT" sz="2000" i="1" dirty="0" smtClean="0"/>
              <a:t> </a:t>
            </a:r>
            <a:r>
              <a:rPr lang="it-IT" sz="2000" dirty="0" smtClean="0"/>
              <a:t>(black line).</a:t>
            </a:r>
          </a:p>
          <a:p>
            <a:pPr algn="ctr"/>
            <a:endParaRPr lang="en-US" sz="2000" i="1" dirty="0" smtClean="0"/>
          </a:p>
          <a:p>
            <a:pPr algn="ctr"/>
            <a:r>
              <a:rPr lang="en-US" sz="2000" dirty="0" smtClean="0"/>
              <a:t>Spin-filtering @ COSY expected small:</a:t>
            </a:r>
          </a:p>
          <a:p>
            <a:pPr algn="ctr"/>
            <a:r>
              <a:rPr lang="en-US" sz="2000" dirty="0" smtClean="0"/>
              <a:t>20 000 s to get 1 % of polarization </a:t>
            </a:r>
          </a:p>
          <a:p>
            <a:pPr algn="ctr"/>
            <a:r>
              <a:rPr lang="en-US" sz="2000" dirty="0" smtClean="0"/>
              <a:t>at 49.3 MeV.</a:t>
            </a:r>
          </a:p>
          <a:p>
            <a:pPr algn="ctr"/>
            <a:endParaRPr lang="en-US" sz="2000" dirty="0" smtClean="0"/>
          </a:p>
          <a:p>
            <a:pPr algn="ctr"/>
            <a:r>
              <a:rPr lang="en-US" sz="2000" dirty="0"/>
              <a:t> </a:t>
            </a:r>
            <a:r>
              <a:rPr lang="en-US" sz="2000" dirty="0" smtClean="0"/>
              <a:t>  Due to the loose of intensity,</a:t>
            </a:r>
          </a:p>
          <a:p>
            <a:pPr algn="ctr"/>
            <a:r>
              <a:rPr lang="en-US" sz="2000" dirty="0" smtClean="0"/>
              <a:t>the influence of the ring itself to the lifetime has to be reduced.</a:t>
            </a:r>
          </a:p>
          <a:p>
            <a:pPr algn="ctr"/>
            <a:endParaRPr lang="en-US" sz="2000" dirty="0" smtClean="0"/>
          </a:p>
        </p:txBody>
      </p:sp>
      <p:pic>
        <p:nvPicPr>
          <p:cNvPr id="532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2" y="1268760"/>
            <a:ext cx="5339574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quarter" idx="10"/>
          </p:nvPr>
        </p:nvSpPr>
        <p:spPr>
          <a:xfrm>
            <a:off x="0" y="6565900"/>
            <a:ext cx="971600" cy="292100"/>
          </a:xfrm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r>
              <a:rPr lang="it-IT" sz="1200" dirty="0" smtClean="0">
                <a:solidFill>
                  <a:schemeClr val="tx1"/>
                </a:solidFill>
              </a:rPr>
              <a:t>G. Ciullo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635896" y="6525344"/>
            <a:ext cx="1794892" cy="304800"/>
          </a:xfrm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Polarization at COSY</a:t>
            </a:r>
            <a:endParaRPr lang="it-IT" sz="1200" dirty="0" smtClean="0">
              <a:solidFill>
                <a:schemeClr val="tx1"/>
              </a:solidFill>
            </a:endParaRPr>
          </a:p>
        </p:txBody>
      </p:sp>
      <p:sp>
        <p:nvSpPr>
          <p:cNvPr id="6" name="Segnaposto numero diapositiva 5"/>
          <p:cNvSpPr txBox="1">
            <a:spLocks/>
          </p:cNvSpPr>
          <p:nvPr/>
        </p:nvSpPr>
        <p:spPr>
          <a:xfrm>
            <a:off x="8691388" y="6605984"/>
            <a:ext cx="417116" cy="27940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AC1B16-62ED-4021-A923-C2DB90FC747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31" name="Picture 28" descr="fig2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5800"/>
            <a:ext cx="9144000" cy="5807577"/>
          </a:xfrm>
          <a:prstGeom prst="rect">
            <a:avLst/>
          </a:prstGeom>
        </p:spPr>
      </p:pic>
      <p:graphicFrame>
        <p:nvGraphicFramePr>
          <p:cNvPr id="32" name="Oggetto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5022407"/>
              </p:ext>
            </p:extLst>
          </p:nvPr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420" name="Equation" r:id="rId4" imgW="114120" imgH="215640" progId="Equation.3">
                  <p:embed/>
                </p:oleObj>
              </mc:Choice>
              <mc:Fallback>
                <p:oleObj name="Equation" r:id="rId4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CasellaDiTesto 28"/>
          <p:cNvSpPr txBox="1"/>
          <p:nvPr/>
        </p:nvSpPr>
        <p:spPr>
          <a:xfrm>
            <a:off x="4495800" y="922589"/>
            <a:ext cx="1981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smtClean="0"/>
              <a:t>DISTRIBUTOR BOARDS</a:t>
            </a:r>
          </a:p>
        </p:txBody>
      </p:sp>
      <p:cxnSp>
        <p:nvCxnSpPr>
          <p:cNvPr id="34" name="Straight Connector 16"/>
          <p:cNvCxnSpPr>
            <a:stCxn id="33" idx="2"/>
          </p:cNvCxnSpPr>
          <p:nvPr/>
        </p:nvCxnSpPr>
        <p:spPr>
          <a:xfrm rot="16200000" flipH="1">
            <a:off x="5167700" y="1518288"/>
            <a:ext cx="942201" cy="304800"/>
          </a:xfrm>
          <a:prstGeom prst="line">
            <a:avLst/>
          </a:prstGeom>
          <a:ln>
            <a:solidFill>
              <a:schemeClr val="bg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CasellaDiTesto 28"/>
          <p:cNvSpPr txBox="1"/>
          <p:nvPr/>
        </p:nvSpPr>
        <p:spPr>
          <a:xfrm>
            <a:off x="457200" y="5646989"/>
            <a:ext cx="2667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smtClean="0"/>
              <a:t>SENSORS LAYER </a:t>
            </a:r>
            <a:r>
              <a:rPr lang="it-IT" sz="1200" b="1" dirty="0" err="1" smtClean="0"/>
              <a:t>1</a:t>
            </a:r>
            <a:r>
              <a:rPr lang="it-IT" sz="1200" b="1" dirty="0" smtClean="0"/>
              <a:t> : HERMES</a:t>
            </a:r>
          </a:p>
        </p:txBody>
      </p:sp>
      <p:cxnSp>
        <p:nvCxnSpPr>
          <p:cNvPr id="36" name="Straight Connector 22"/>
          <p:cNvCxnSpPr/>
          <p:nvPr/>
        </p:nvCxnSpPr>
        <p:spPr>
          <a:xfrm flipV="1">
            <a:off x="2743200" y="5418389"/>
            <a:ext cx="1447800" cy="381000"/>
          </a:xfrm>
          <a:prstGeom prst="line">
            <a:avLst/>
          </a:prstGeom>
          <a:ln>
            <a:solidFill>
              <a:schemeClr val="bg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CasellaDiTesto 28"/>
          <p:cNvSpPr txBox="1"/>
          <p:nvPr/>
        </p:nvSpPr>
        <p:spPr>
          <a:xfrm>
            <a:off x="457200" y="4961189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smtClean="0"/>
              <a:t>SENSORS LAYER </a:t>
            </a:r>
            <a:r>
              <a:rPr lang="it-IT" sz="1200" b="1" dirty="0" err="1" smtClean="0"/>
              <a:t>3</a:t>
            </a:r>
            <a:r>
              <a:rPr lang="it-IT" sz="1200" b="1" dirty="0" smtClean="0"/>
              <a:t> : PAX</a:t>
            </a:r>
          </a:p>
        </p:txBody>
      </p:sp>
      <p:sp>
        <p:nvSpPr>
          <p:cNvPr id="38" name="CasellaDiTesto 28"/>
          <p:cNvSpPr txBox="1"/>
          <p:nvPr/>
        </p:nvSpPr>
        <p:spPr>
          <a:xfrm>
            <a:off x="457200" y="5342189"/>
            <a:ext cx="2286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smtClean="0"/>
              <a:t>SENSORS LAYER </a:t>
            </a:r>
            <a:r>
              <a:rPr lang="it-IT" sz="1200" b="1" dirty="0" err="1" smtClean="0"/>
              <a:t>2</a:t>
            </a:r>
            <a:r>
              <a:rPr lang="it-IT" sz="1200" b="1" dirty="0" smtClean="0"/>
              <a:t> : PAX</a:t>
            </a:r>
          </a:p>
        </p:txBody>
      </p:sp>
      <p:cxnSp>
        <p:nvCxnSpPr>
          <p:cNvPr id="39" name="Straight Connector 25"/>
          <p:cNvCxnSpPr/>
          <p:nvPr/>
        </p:nvCxnSpPr>
        <p:spPr>
          <a:xfrm flipV="1">
            <a:off x="2362200" y="4427789"/>
            <a:ext cx="1676400" cy="685800"/>
          </a:xfrm>
          <a:prstGeom prst="line">
            <a:avLst/>
          </a:prstGeom>
          <a:ln>
            <a:solidFill>
              <a:schemeClr val="bg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26"/>
          <p:cNvCxnSpPr/>
          <p:nvPr/>
        </p:nvCxnSpPr>
        <p:spPr>
          <a:xfrm flipV="1">
            <a:off x="2362200" y="4884989"/>
            <a:ext cx="1676400" cy="609600"/>
          </a:xfrm>
          <a:prstGeom prst="line">
            <a:avLst/>
          </a:prstGeom>
          <a:ln>
            <a:solidFill>
              <a:schemeClr val="bg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CasellaDiTesto 28"/>
          <p:cNvSpPr txBox="1"/>
          <p:nvPr/>
        </p:nvSpPr>
        <p:spPr>
          <a:xfrm>
            <a:off x="7162800" y="5875589"/>
            <a:ext cx="1676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smtClean="0"/>
              <a:t>READ-OUT LAYER </a:t>
            </a:r>
            <a:r>
              <a:rPr lang="it-IT" sz="1200" b="1" dirty="0" err="1" smtClean="0"/>
              <a:t>3</a:t>
            </a:r>
            <a:endParaRPr lang="it-IT" sz="1200" b="1" dirty="0" smtClean="0"/>
          </a:p>
        </p:txBody>
      </p:sp>
      <p:cxnSp>
        <p:nvCxnSpPr>
          <p:cNvPr id="42" name="Straight Connector 38"/>
          <p:cNvCxnSpPr>
            <a:stCxn id="41" idx="1"/>
          </p:cNvCxnSpPr>
          <p:nvPr/>
        </p:nvCxnSpPr>
        <p:spPr>
          <a:xfrm rot="10800000">
            <a:off x="6096000" y="3970589"/>
            <a:ext cx="1066800" cy="2043500"/>
          </a:xfrm>
          <a:prstGeom prst="line">
            <a:avLst/>
          </a:prstGeom>
          <a:ln>
            <a:solidFill>
              <a:schemeClr val="bg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CasellaDiTesto 28"/>
          <p:cNvSpPr txBox="1"/>
          <p:nvPr/>
        </p:nvSpPr>
        <p:spPr>
          <a:xfrm>
            <a:off x="7620000" y="3360989"/>
            <a:ext cx="1676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smtClean="0"/>
              <a:t>READ-OUT LAYER </a:t>
            </a:r>
            <a:r>
              <a:rPr lang="it-IT" sz="1200" b="1" dirty="0" err="1" smtClean="0"/>
              <a:t>2</a:t>
            </a:r>
            <a:endParaRPr lang="it-IT" sz="1200" b="1" dirty="0" smtClean="0"/>
          </a:p>
        </p:txBody>
      </p:sp>
      <p:cxnSp>
        <p:nvCxnSpPr>
          <p:cNvPr id="44" name="Straight Connector 40"/>
          <p:cNvCxnSpPr>
            <a:stCxn id="43" idx="1"/>
          </p:cNvCxnSpPr>
          <p:nvPr/>
        </p:nvCxnSpPr>
        <p:spPr>
          <a:xfrm rot="10800000" flipV="1">
            <a:off x="6553200" y="3499489"/>
            <a:ext cx="1066800" cy="547300"/>
          </a:xfrm>
          <a:prstGeom prst="line">
            <a:avLst/>
          </a:prstGeom>
          <a:ln>
            <a:solidFill>
              <a:schemeClr val="bg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CasellaDiTesto 28"/>
          <p:cNvSpPr txBox="1"/>
          <p:nvPr/>
        </p:nvSpPr>
        <p:spPr>
          <a:xfrm>
            <a:off x="7467600" y="1608389"/>
            <a:ext cx="1676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smtClean="0"/>
              <a:t>READ-OUT LAYER </a:t>
            </a:r>
            <a:r>
              <a:rPr lang="it-IT" sz="1200" b="1" dirty="0" err="1" smtClean="0"/>
              <a:t>1</a:t>
            </a:r>
            <a:endParaRPr lang="it-IT" sz="1200" b="1" dirty="0" smtClean="0"/>
          </a:p>
        </p:txBody>
      </p:sp>
      <p:cxnSp>
        <p:nvCxnSpPr>
          <p:cNvPr id="46" name="Straight Connector 42"/>
          <p:cNvCxnSpPr>
            <a:stCxn id="45" idx="1"/>
          </p:cNvCxnSpPr>
          <p:nvPr/>
        </p:nvCxnSpPr>
        <p:spPr>
          <a:xfrm rot="10800000" flipV="1">
            <a:off x="6324600" y="1746889"/>
            <a:ext cx="1143000" cy="1385500"/>
          </a:xfrm>
          <a:prstGeom prst="line">
            <a:avLst/>
          </a:prstGeom>
          <a:ln>
            <a:solidFill>
              <a:schemeClr val="bg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3"/>
          <p:cNvCxnSpPr>
            <a:stCxn id="33" idx="2"/>
          </p:cNvCxnSpPr>
          <p:nvPr/>
        </p:nvCxnSpPr>
        <p:spPr>
          <a:xfrm rot="5400000">
            <a:off x="4520000" y="718188"/>
            <a:ext cx="485001" cy="1447800"/>
          </a:xfrm>
          <a:prstGeom prst="line">
            <a:avLst/>
          </a:prstGeom>
          <a:ln>
            <a:solidFill>
              <a:schemeClr val="bg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36"/>
          <p:cNvCxnSpPr/>
          <p:nvPr/>
        </p:nvCxnSpPr>
        <p:spPr>
          <a:xfrm rot="16200000" flipV="1">
            <a:off x="5524500" y="4389689"/>
            <a:ext cx="2286000" cy="990600"/>
          </a:xfrm>
          <a:prstGeom prst="line">
            <a:avLst/>
          </a:prstGeom>
          <a:ln>
            <a:solidFill>
              <a:schemeClr val="bg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4"/>
          <p:cNvCxnSpPr>
            <a:stCxn id="43" idx="1"/>
          </p:cNvCxnSpPr>
          <p:nvPr/>
        </p:nvCxnSpPr>
        <p:spPr>
          <a:xfrm rot="10800000">
            <a:off x="6172200" y="3437189"/>
            <a:ext cx="1447800" cy="62300"/>
          </a:xfrm>
          <a:prstGeom prst="line">
            <a:avLst/>
          </a:prstGeom>
          <a:ln>
            <a:solidFill>
              <a:schemeClr val="bg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5"/>
          <p:cNvCxnSpPr/>
          <p:nvPr/>
        </p:nvCxnSpPr>
        <p:spPr>
          <a:xfrm rot="10800000" flipV="1">
            <a:off x="6248400" y="1760789"/>
            <a:ext cx="1219200" cy="1143000"/>
          </a:xfrm>
          <a:prstGeom prst="line">
            <a:avLst/>
          </a:prstGeom>
          <a:ln>
            <a:solidFill>
              <a:schemeClr val="bg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8020" y="75012"/>
            <a:ext cx="5106268" cy="538265"/>
          </a:xfr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/>
          <a:p>
            <a:pPr algn="l"/>
            <a:r>
              <a:rPr lang="en-US" dirty="0" smtClean="0"/>
              <a:t>Details of one sector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0126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86223"/>
            <a:ext cx="8558286" cy="678481"/>
          </a:xfrm>
          <a:solidFill>
            <a:srgbClr val="FFFF00">
              <a:alpha val="37000"/>
            </a:srgbClr>
          </a:solidFill>
        </p:spPr>
        <p:txBody>
          <a:bodyPr>
            <a:noAutofit/>
          </a:bodyPr>
          <a:lstStyle/>
          <a:p>
            <a:pPr algn="l"/>
            <a:r>
              <a:rPr lang="it-IT" b="1" dirty="0" smtClean="0"/>
              <a:t>→ </a:t>
            </a:r>
            <a:r>
              <a:rPr lang="en-US" dirty="0" smtClean="0"/>
              <a:t>longitudinal case: Siberian Snake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quarter" idx="10"/>
          </p:nvPr>
        </p:nvSpPr>
        <p:spPr>
          <a:xfrm>
            <a:off x="0" y="6565900"/>
            <a:ext cx="971600" cy="292100"/>
          </a:xfrm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r>
              <a:rPr lang="it-IT" sz="1200" dirty="0" smtClean="0">
                <a:solidFill>
                  <a:schemeClr val="tx1"/>
                </a:solidFill>
              </a:rPr>
              <a:t>G. Ciullo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635896" y="6525344"/>
            <a:ext cx="1794892" cy="304800"/>
          </a:xfrm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Polarization at COSY</a:t>
            </a:r>
            <a:endParaRPr lang="it-IT" sz="1200" dirty="0" smtClean="0">
              <a:solidFill>
                <a:schemeClr val="tx1"/>
              </a:solidFill>
            </a:endParaRPr>
          </a:p>
        </p:txBody>
      </p:sp>
      <p:sp>
        <p:nvSpPr>
          <p:cNvPr id="6" name="Segnaposto numero diapositiva 5"/>
          <p:cNvSpPr txBox="1">
            <a:spLocks/>
          </p:cNvSpPr>
          <p:nvPr/>
        </p:nvSpPr>
        <p:spPr>
          <a:xfrm>
            <a:off x="8691388" y="6605984"/>
            <a:ext cx="417116" cy="27940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AC1B16-62ED-4021-A923-C2DB90FC747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500563" y="1196975"/>
            <a:ext cx="4643437" cy="523240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txBody>
          <a:bodyPr lIns="92075" tIns="46038" rIns="92075" bIns="46038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000" dirty="0">
                <a:solidFill>
                  <a:srgbClr val="003399"/>
                </a:solidFill>
              </a:rPr>
              <a:t>Ions: (pol. &amp; </a:t>
            </a:r>
            <a:r>
              <a:rPr lang="en-GB" sz="2000" dirty="0" err="1">
                <a:solidFill>
                  <a:srgbClr val="003399"/>
                </a:solidFill>
              </a:rPr>
              <a:t>unpol</a:t>
            </a:r>
            <a:r>
              <a:rPr lang="en-GB" sz="2000" dirty="0">
                <a:solidFill>
                  <a:srgbClr val="003399"/>
                </a:solidFill>
              </a:rPr>
              <a:t>.) p and d</a:t>
            </a:r>
          </a:p>
          <a:p>
            <a:pPr eaLnBrk="1" hangingPunct="1">
              <a:spcBef>
                <a:spcPct val="50000"/>
              </a:spcBef>
            </a:pPr>
            <a:endParaRPr lang="en-GB" sz="2000" dirty="0">
              <a:solidFill>
                <a:srgbClr val="003399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en-GB" sz="2000" dirty="0">
                <a:solidFill>
                  <a:srgbClr val="003399"/>
                </a:solidFill>
              </a:rPr>
              <a:t>Momentum:</a:t>
            </a:r>
            <a:r>
              <a:rPr lang="en-GB" sz="2000" dirty="0">
                <a:solidFill>
                  <a:srgbClr val="31439B"/>
                </a:solidFill>
              </a:rPr>
              <a:t>	</a:t>
            </a:r>
            <a:r>
              <a:rPr lang="en-GB" sz="2000" dirty="0">
                <a:solidFill>
                  <a:srgbClr val="3366CC"/>
                </a:solidFill>
              </a:rPr>
              <a:t>300/600 to 3700 MeV/c 		for p/d, respectively</a:t>
            </a:r>
          </a:p>
          <a:p>
            <a:pPr eaLnBrk="1" hangingPunct="1"/>
            <a:r>
              <a:rPr lang="en-GB" sz="2000" dirty="0">
                <a:solidFill>
                  <a:srgbClr val="31439B"/>
                </a:solidFill>
              </a:rPr>
              <a:t>                       	</a:t>
            </a:r>
            <a:r>
              <a:rPr lang="en-GB" sz="2000" dirty="0">
                <a:solidFill>
                  <a:srgbClr val="2E21DD"/>
                </a:solidFill>
              </a:rPr>
              <a:t> </a:t>
            </a:r>
            <a:endParaRPr lang="en-GB" sz="2000" dirty="0">
              <a:solidFill>
                <a:srgbClr val="31439B"/>
              </a:solidFill>
            </a:endParaRPr>
          </a:p>
          <a:p>
            <a:pPr eaLnBrk="1" hangingPunct="1"/>
            <a:r>
              <a:rPr lang="en-GB" sz="2000" dirty="0">
                <a:solidFill>
                  <a:srgbClr val="003399"/>
                </a:solidFill>
              </a:rPr>
              <a:t>Circumference of the ring:  </a:t>
            </a:r>
            <a:r>
              <a:rPr lang="en-GB" sz="2000" dirty="0">
                <a:solidFill>
                  <a:srgbClr val="2E21DD"/>
                </a:solidFill>
              </a:rPr>
              <a:t>184</a:t>
            </a:r>
            <a:r>
              <a:rPr lang="en-GB" sz="2000" dirty="0">
                <a:solidFill>
                  <a:srgbClr val="31439B"/>
                </a:solidFill>
              </a:rPr>
              <a:t> </a:t>
            </a:r>
            <a:r>
              <a:rPr lang="en-GB" sz="2000" dirty="0">
                <a:solidFill>
                  <a:srgbClr val="2E21DD"/>
                </a:solidFill>
              </a:rPr>
              <a:t>m</a:t>
            </a:r>
          </a:p>
          <a:p>
            <a:pPr eaLnBrk="1" hangingPunct="1"/>
            <a:endParaRPr lang="en-GB" dirty="0">
              <a:solidFill>
                <a:srgbClr val="2E21DD"/>
              </a:solidFill>
            </a:endParaRPr>
          </a:p>
          <a:p>
            <a:pPr eaLnBrk="1" hangingPunct="1"/>
            <a:endParaRPr lang="en-GB" dirty="0">
              <a:solidFill>
                <a:srgbClr val="2E21DD"/>
              </a:solidFill>
            </a:endParaRPr>
          </a:p>
          <a:p>
            <a:pPr eaLnBrk="1" hangingPunct="1"/>
            <a:endParaRPr lang="en-GB" dirty="0">
              <a:solidFill>
                <a:srgbClr val="2E21DD"/>
              </a:solidFill>
            </a:endParaRPr>
          </a:p>
          <a:p>
            <a:pPr eaLnBrk="1" hangingPunct="1"/>
            <a:r>
              <a:rPr lang="en-GB" sz="2000" dirty="0">
                <a:solidFill>
                  <a:srgbClr val="3366CC"/>
                </a:solidFill>
              </a:rPr>
              <a:t>Electron Cooling </a:t>
            </a:r>
            <a:r>
              <a:rPr lang="de-DE" sz="2000" dirty="0" err="1">
                <a:solidFill>
                  <a:srgbClr val="006600"/>
                </a:solidFill>
              </a:rPr>
              <a:t>up</a:t>
            </a:r>
            <a:r>
              <a:rPr lang="de-DE" sz="2000" dirty="0">
                <a:solidFill>
                  <a:srgbClr val="006600"/>
                </a:solidFill>
              </a:rPr>
              <a:t> </a:t>
            </a:r>
            <a:r>
              <a:rPr lang="de-DE" sz="2000" dirty="0" err="1">
                <a:solidFill>
                  <a:srgbClr val="006600"/>
                </a:solidFill>
              </a:rPr>
              <a:t>to</a:t>
            </a:r>
            <a:r>
              <a:rPr lang="de-DE" sz="2000" dirty="0">
                <a:solidFill>
                  <a:srgbClr val="006600"/>
                </a:solidFill>
              </a:rPr>
              <a:t> 550 </a:t>
            </a:r>
            <a:r>
              <a:rPr lang="de-DE" sz="2000" dirty="0" err="1">
                <a:solidFill>
                  <a:srgbClr val="006600"/>
                </a:solidFill>
              </a:rPr>
              <a:t>MeV</a:t>
            </a:r>
            <a:r>
              <a:rPr lang="de-DE" sz="2000" dirty="0">
                <a:solidFill>
                  <a:srgbClr val="006600"/>
                </a:solidFill>
              </a:rPr>
              <a:t>/c</a:t>
            </a:r>
            <a:endParaRPr lang="en-GB" sz="2000" dirty="0">
              <a:solidFill>
                <a:srgbClr val="006600"/>
              </a:solidFill>
            </a:endParaRPr>
          </a:p>
          <a:p>
            <a:pPr eaLnBrk="1" hangingPunct="1"/>
            <a:endParaRPr lang="en-GB" sz="2000" dirty="0"/>
          </a:p>
          <a:p>
            <a:pPr eaLnBrk="1" hangingPunct="1"/>
            <a:r>
              <a:rPr lang="en-GB" sz="2000" dirty="0">
                <a:solidFill>
                  <a:srgbClr val="3366CC"/>
                </a:solidFill>
              </a:rPr>
              <a:t>Stochastic Cooling </a:t>
            </a:r>
            <a:r>
              <a:rPr lang="en-GB" sz="2000" dirty="0">
                <a:solidFill>
                  <a:srgbClr val="006600"/>
                </a:solidFill>
              </a:rPr>
              <a:t>above 1.5 </a:t>
            </a:r>
            <a:r>
              <a:rPr lang="en-GB" sz="2000" dirty="0" err="1">
                <a:solidFill>
                  <a:srgbClr val="006600"/>
                </a:solidFill>
              </a:rPr>
              <a:t>GeV</a:t>
            </a:r>
            <a:r>
              <a:rPr lang="en-GB" sz="2000" dirty="0">
                <a:solidFill>
                  <a:srgbClr val="006600"/>
                </a:solidFill>
              </a:rPr>
              <a:t>/c </a:t>
            </a:r>
          </a:p>
          <a:p>
            <a:pPr eaLnBrk="1" hangingPunct="1"/>
            <a:endParaRPr lang="en-GB" sz="2000" dirty="0">
              <a:solidFill>
                <a:srgbClr val="3333FF"/>
              </a:solidFill>
            </a:endParaRPr>
          </a:p>
        </p:txBody>
      </p:sp>
      <p:pic>
        <p:nvPicPr>
          <p:cNvPr id="10" name="Picture 16" descr="C:\Dokumente und Einstellungen\A.Lehrach\Eigene Dateien\Eigene Bilder\COSY\COSY_WASA_SpinatCOSY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125538"/>
            <a:ext cx="4105275" cy="5154612"/>
          </a:xfrm>
          <a:prstGeom prst="rect">
            <a:avLst/>
          </a:prstGeom>
          <a:blipFill>
            <a:blip r:embed="rId3">
              <a:alphaModFix amt="40000"/>
            </a:blip>
            <a:tile tx="0" ty="0" sx="100000" sy="100000" flip="none" algn="tl"/>
          </a:blipFill>
        </p:spPr>
      </p:pic>
      <p:sp>
        <p:nvSpPr>
          <p:cNvPr id="11" name="Rechteck 10"/>
          <p:cNvSpPr/>
          <p:nvPr/>
        </p:nvSpPr>
        <p:spPr>
          <a:xfrm>
            <a:off x="2316163" y="2279650"/>
            <a:ext cx="758825" cy="57785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1050" b="1" dirty="0">
                <a:solidFill>
                  <a:srgbClr val="FF0000"/>
                </a:solidFill>
              </a:rPr>
              <a:t>2MV </a:t>
            </a:r>
          </a:p>
          <a:p>
            <a:pPr algn="ctr">
              <a:defRPr/>
            </a:pPr>
            <a:r>
              <a:rPr lang="en-GB" sz="1050" b="1" dirty="0">
                <a:solidFill>
                  <a:srgbClr val="FF0000"/>
                </a:solidFill>
              </a:rPr>
              <a:t>Electron </a:t>
            </a:r>
          </a:p>
          <a:p>
            <a:pPr algn="ctr">
              <a:defRPr/>
            </a:pPr>
            <a:r>
              <a:rPr lang="en-GB" sz="1050" b="1" dirty="0">
                <a:solidFill>
                  <a:srgbClr val="FF0000"/>
                </a:solidFill>
              </a:rPr>
              <a:t>Cooler</a:t>
            </a:r>
            <a:endParaRPr lang="de-DE" sz="1050" b="1" dirty="0">
              <a:solidFill>
                <a:srgbClr val="FF0000"/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2103438" y="714375"/>
            <a:ext cx="750887" cy="41592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1050" b="1" dirty="0">
                <a:solidFill>
                  <a:srgbClr val="FF0000"/>
                </a:solidFill>
              </a:rPr>
              <a:t>Siberian </a:t>
            </a:r>
          </a:p>
          <a:p>
            <a:pPr algn="ctr">
              <a:defRPr/>
            </a:pPr>
            <a:r>
              <a:rPr lang="en-GB" sz="1050" b="1" dirty="0">
                <a:solidFill>
                  <a:srgbClr val="FF0000"/>
                </a:solidFill>
              </a:rPr>
              <a:t>Snake</a:t>
            </a:r>
            <a:endParaRPr lang="de-DE" sz="1050" b="1" dirty="0">
              <a:solidFill>
                <a:srgbClr val="FF0000"/>
              </a:solidFill>
            </a:endParaRPr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>
            <a:off x="2500313" y="1071563"/>
            <a:ext cx="285750" cy="357187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" name="Line 11"/>
          <p:cNvSpPr>
            <a:spLocks noChangeShapeType="1"/>
          </p:cNvSpPr>
          <p:nvPr/>
        </p:nvSpPr>
        <p:spPr bwMode="auto">
          <a:xfrm>
            <a:off x="2714625" y="2786063"/>
            <a:ext cx="71438" cy="14287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3200"/>
          </a:p>
        </p:txBody>
      </p:sp>
      <p:sp>
        <p:nvSpPr>
          <p:cNvPr id="15" name="Line 11"/>
          <p:cNvSpPr>
            <a:spLocks noChangeShapeType="1"/>
          </p:cNvSpPr>
          <p:nvPr/>
        </p:nvSpPr>
        <p:spPr bwMode="auto">
          <a:xfrm flipH="1">
            <a:off x="2357438" y="1071563"/>
            <a:ext cx="142875" cy="185737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6" name="Rechteck 1"/>
          <p:cNvSpPr>
            <a:spLocks noChangeArrowheads="1"/>
          </p:cNvSpPr>
          <p:nvPr/>
        </p:nvSpPr>
        <p:spPr bwMode="auto">
          <a:xfrm>
            <a:off x="4705350" y="5661025"/>
            <a:ext cx="36163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sz="320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en-GB" sz="3200">
                <a:solidFill>
                  <a:srgbClr val="FF0000"/>
                </a:solidFill>
              </a:rPr>
              <a:t> Major Upgrades</a:t>
            </a:r>
          </a:p>
        </p:txBody>
      </p:sp>
    </p:spTree>
    <p:extLst>
      <p:ext uri="{BB962C8B-B14F-4D97-AF65-F5344CB8AC3E}">
        <p14:creationId xmlns:p14="http://schemas.microsoft.com/office/powerpoint/2010/main" val="1899365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116632"/>
            <a:ext cx="8136904" cy="720080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/>
          <a:p>
            <a:pPr algn="l"/>
            <a:r>
              <a:rPr lang="en-US" dirty="0" smtClean="0"/>
              <a:t>D option  may include TRIC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quarter" idx="10"/>
          </p:nvPr>
        </p:nvSpPr>
        <p:spPr>
          <a:xfrm>
            <a:off x="0" y="6565900"/>
            <a:ext cx="971600" cy="292100"/>
          </a:xfrm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r>
              <a:rPr lang="it-IT" sz="1200" dirty="0" smtClean="0">
                <a:solidFill>
                  <a:schemeClr val="tx1"/>
                </a:solidFill>
              </a:rPr>
              <a:t>G. Ciullo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635896" y="6525344"/>
            <a:ext cx="1794892" cy="304800"/>
          </a:xfrm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Polarization at COSY</a:t>
            </a:r>
            <a:endParaRPr lang="it-IT" sz="1200" dirty="0" smtClean="0">
              <a:solidFill>
                <a:schemeClr val="tx1"/>
              </a:solidFill>
            </a:endParaRPr>
          </a:p>
        </p:txBody>
      </p:sp>
      <p:sp>
        <p:nvSpPr>
          <p:cNvPr id="6" name="Segnaposto numero diapositiva 5"/>
          <p:cNvSpPr txBox="1">
            <a:spLocks/>
          </p:cNvSpPr>
          <p:nvPr/>
        </p:nvSpPr>
        <p:spPr>
          <a:xfrm>
            <a:off x="8691388" y="6605984"/>
            <a:ext cx="417116" cy="27940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AC1B16-62ED-4021-A923-C2DB90FC747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612" y="962694"/>
            <a:ext cx="7724775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69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quarter" idx="10"/>
          </p:nvPr>
        </p:nvSpPr>
        <p:spPr>
          <a:xfrm>
            <a:off x="0" y="6565900"/>
            <a:ext cx="971600" cy="292100"/>
          </a:xfrm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r>
              <a:rPr lang="it-IT" sz="1200" dirty="0" smtClean="0">
                <a:solidFill>
                  <a:schemeClr val="tx1"/>
                </a:solidFill>
              </a:rPr>
              <a:t>G. Ciullo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635896" y="6525344"/>
            <a:ext cx="1794892" cy="304800"/>
          </a:xfrm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Polarization at COSY</a:t>
            </a:r>
            <a:endParaRPr lang="it-IT" sz="1200" dirty="0" smtClean="0">
              <a:solidFill>
                <a:schemeClr val="tx1"/>
              </a:solidFill>
            </a:endParaRPr>
          </a:p>
        </p:txBody>
      </p:sp>
      <p:sp>
        <p:nvSpPr>
          <p:cNvPr id="6" name="Segnaposto numero diapositiva 5"/>
          <p:cNvSpPr txBox="1">
            <a:spLocks/>
          </p:cNvSpPr>
          <p:nvPr/>
        </p:nvSpPr>
        <p:spPr>
          <a:xfrm>
            <a:off x="8691388" y="6605984"/>
            <a:ext cx="417116" cy="27940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AC1B16-62ED-4021-A923-C2DB90FC747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379487" y="27856"/>
            <a:ext cx="8229600" cy="59030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i="1" kern="120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it-IT" dirty="0" err="1" smtClean="0"/>
              <a:t>Theoretical</a:t>
            </a:r>
            <a:r>
              <a:rPr lang="it-IT" dirty="0" smtClean="0"/>
              <a:t> </a:t>
            </a:r>
            <a:r>
              <a:rPr lang="it-IT" dirty="0" err="1" smtClean="0"/>
              <a:t>prediction</a:t>
            </a:r>
            <a:r>
              <a:rPr lang="it-IT" dirty="0" smtClean="0"/>
              <a:t> of </a:t>
            </a:r>
            <a:r>
              <a:rPr lang="it-IT" dirty="0" smtClean="0">
                <a:latin typeface="Symbol" panose="05050102010706020507" pitchFamily="18" charset="2"/>
              </a:rPr>
              <a:t>s</a:t>
            </a:r>
            <a:r>
              <a:rPr lang="it-IT" baseline="-25000" dirty="0" smtClean="0">
                <a:latin typeface="Symbol" panose="05050102010706020507" pitchFamily="18" charset="2"/>
              </a:rPr>
              <a:t>1</a:t>
            </a:r>
            <a:r>
              <a:rPr lang="it-IT" dirty="0" smtClean="0"/>
              <a:t> &amp; </a:t>
            </a:r>
            <a:r>
              <a:rPr lang="it-IT" dirty="0" smtClean="0">
                <a:latin typeface="Symbol" panose="05050102010706020507" pitchFamily="18" charset="2"/>
              </a:rPr>
              <a:t>s</a:t>
            </a:r>
            <a:r>
              <a:rPr lang="it-IT" baseline="-25000" dirty="0" smtClean="0">
                <a:latin typeface="Symbol" panose="05050102010706020507" pitchFamily="18" charset="2"/>
              </a:rPr>
              <a:t>2</a:t>
            </a:r>
            <a:r>
              <a:rPr lang="it-IT" dirty="0" smtClean="0"/>
              <a:t> for </a:t>
            </a:r>
            <a:r>
              <a:rPr lang="it-IT" dirty="0" err="1" smtClean="0"/>
              <a:t>p</a:t>
            </a:r>
            <a:r>
              <a:rPr lang="it-IT" baseline="-25000" dirty="0" err="1" smtClean="0"/>
              <a:t>bar</a:t>
            </a:r>
            <a:endParaRPr lang="it-IT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184" y="765968"/>
            <a:ext cx="3906838" cy="5326063"/>
          </a:xfrm>
          <a:prstGeom prst="rect">
            <a:avLst/>
          </a:prstGeom>
          <a:noFill/>
          <a:ln w="19050">
            <a:solidFill>
              <a:srgbClr val="0066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6"/>
          <p:cNvSpPr>
            <a:spLocks noChangeArrowheads="1"/>
          </p:cNvSpPr>
          <p:nvPr/>
        </p:nvSpPr>
        <p:spPr bwMode="auto">
          <a:xfrm>
            <a:off x="149299" y="3048869"/>
            <a:ext cx="4344988" cy="1579562"/>
          </a:xfrm>
          <a:prstGeom prst="rect">
            <a:avLst/>
          </a:prstGeom>
          <a:solidFill>
            <a:srgbClr val="FFFF99"/>
          </a:solidFill>
          <a:ln w="19050">
            <a:solidFill>
              <a:srgbClr val="3A6F8A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177800" indent="-177800"/>
            <a:r>
              <a:rPr lang="it-IT" sz="1400" b="1" dirty="0">
                <a:solidFill>
                  <a:srgbClr val="000000"/>
                </a:solidFill>
              </a:rPr>
              <a:t>Model A:</a:t>
            </a:r>
            <a:r>
              <a:rPr lang="it-IT" sz="1400" dirty="0">
                <a:solidFill>
                  <a:srgbClr val="000000"/>
                </a:solidFill>
              </a:rPr>
              <a:t> T. </a:t>
            </a:r>
            <a:r>
              <a:rPr lang="it-IT" sz="1400" dirty="0" err="1">
                <a:solidFill>
                  <a:srgbClr val="000000"/>
                </a:solidFill>
              </a:rPr>
              <a:t>Hippchen</a:t>
            </a:r>
            <a:r>
              <a:rPr lang="it-IT" sz="1400" dirty="0">
                <a:solidFill>
                  <a:srgbClr val="000000"/>
                </a:solidFill>
              </a:rPr>
              <a:t> et al., </a:t>
            </a:r>
            <a:r>
              <a:rPr lang="it-IT" sz="1400" dirty="0" err="1">
                <a:solidFill>
                  <a:srgbClr val="000000"/>
                </a:solidFill>
              </a:rPr>
              <a:t>Phys</a:t>
            </a:r>
            <a:r>
              <a:rPr lang="it-IT" sz="1400" dirty="0">
                <a:solidFill>
                  <a:srgbClr val="000000"/>
                </a:solidFill>
              </a:rPr>
              <a:t>. Rev. C 44, 1323 (1991).</a:t>
            </a:r>
          </a:p>
          <a:p>
            <a:pPr marL="177800" indent="-177800"/>
            <a:endParaRPr lang="it-IT" sz="700" dirty="0">
              <a:solidFill>
                <a:srgbClr val="000000"/>
              </a:solidFill>
            </a:endParaRPr>
          </a:p>
          <a:p>
            <a:pPr marL="177800" indent="-177800"/>
            <a:r>
              <a:rPr lang="it-IT" sz="1400" b="1" dirty="0">
                <a:solidFill>
                  <a:srgbClr val="000000"/>
                </a:solidFill>
              </a:rPr>
              <a:t>Model OBEPF:</a:t>
            </a:r>
            <a:r>
              <a:rPr lang="it-IT" sz="1400" dirty="0">
                <a:solidFill>
                  <a:srgbClr val="000000"/>
                </a:solidFill>
              </a:rPr>
              <a:t> </a:t>
            </a:r>
            <a:r>
              <a:rPr lang="en-US" sz="1400" dirty="0">
                <a:solidFill>
                  <a:srgbClr val="000000"/>
                </a:solidFill>
              </a:rPr>
              <a:t>J. </a:t>
            </a:r>
            <a:r>
              <a:rPr lang="en-US" sz="1400" dirty="0" err="1">
                <a:solidFill>
                  <a:srgbClr val="000000"/>
                </a:solidFill>
              </a:rPr>
              <a:t>Haidenbauer</a:t>
            </a:r>
            <a:r>
              <a:rPr lang="en-US" sz="1400" dirty="0">
                <a:solidFill>
                  <a:srgbClr val="000000"/>
                </a:solidFill>
              </a:rPr>
              <a:t>, K. </a:t>
            </a:r>
            <a:r>
              <a:rPr lang="en-US" sz="1400" dirty="0" err="1">
                <a:solidFill>
                  <a:srgbClr val="000000"/>
                </a:solidFill>
              </a:rPr>
              <a:t>Holinde</a:t>
            </a:r>
            <a:r>
              <a:rPr lang="en-US" sz="1400" dirty="0">
                <a:solidFill>
                  <a:srgbClr val="000000"/>
                </a:solidFill>
              </a:rPr>
              <a:t>, A.W. Thomas, Phys. Rev. C 45, 952 (1992).</a:t>
            </a:r>
          </a:p>
          <a:p>
            <a:pPr marL="177800" indent="-177800"/>
            <a:endParaRPr lang="de-DE" sz="700" dirty="0">
              <a:solidFill>
                <a:srgbClr val="000000"/>
              </a:solidFill>
            </a:endParaRPr>
          </a:p>
          <a:p>
            <a:pPr marL="177800" indent="-177800"/>
            <a:r>
              <a:rPr lang="it-IT" sz="1400" b="1" dirty="0">
                <a:solidFill>
                  <a:srgbClr val="000000"/>
                </a:solidFill>
              </a:rPr>
              <a:t>Model D:</a:t>
            </a:r>
            <a:r>
              <a:rPr lang="it-IT" sz="1400" dirty="0">
                <a:solidFill>
                  <a:srgbClr val="000000"/>
                </a:solidFill>
              </a:rPr>
              <a:t> V. </a:t>
            </a:r>
            <a:r>
              <a:rPr lang="it-IT" sz="1400" dirty="0" err="1">
                <a:solidFill>
                  <a:srgbClr val="000000"/>
                </a:solidFill>
              </a:rPr>
              <a:t>Mull</a:t>
            </a:r>
            <a:r>
              <a:rPr lang="it-IT" sz="1400" dirty="0">
                <a:solidFill>
                  <a:srgbClr val="000000"/>
                </a:solidFill>
              </a:rPr>
              <a:t>, K. </a:t>
            </a:r>
            <a:r>
              <a:rPr lang="it-IT" sz="1400" dirty="0" err="1">
                <a:solidFill>
                  <a:srgbClr val="000000"/>
                </a:solidFill>
              </a:rPr>
              <a:t>Holinde</a:t>
            </a:r>
            <a:r>
              <a:rPr lang="it-IT" sz="1400" dirty="0">
                <a:solidFill>
                  <a:srgbClr val="000000"/>
                </a:solidFill>
              </a:rPr>
              <a:t>, </a:t>
            </a:r>
            <a:r>
              <a:rPr lang="it-IT" sz="1400" dirty="0" err="1">
                <a:solidFill>
                  <a:srgbClr val="000000"/>
                </a:solidFill>
              </a:rPr>
              <a:t>Phys</a:t>
            </a:r>
            <a:r>
              <a:rPr lang="it-IT" sz="1400" dirty="0">
                <a:solidFill>
                  <a:srgbClr val="000000"/>
                </a:solidFill>
              </a:rPr>
              <a:t>. Rev. C 51, 2360 (1995).</a:t>
            </a:r>
          </a:p>
        </p:txBody>
      </p:sp>
      <p:sp>
        <p:nvSpPr>
          <p:cNvPr id="15" name="Textfeld 8"/>
          <p:cNvSpPr txBox="1">
            <a:spLocks noChangeArrowheads="1"/>
          </p:cNvSpPr>
          <p:nvPr/>
        </p:nvSpPr>
        <p:spPr bwMode="auto">
          <a:xfrm>
            <a:off x="107504" y="1268760"/>
            <a:ext cx="4491038" cy="1643063"/>
          </a:xfrm>
          <a:prstGeom prst="rect">
            <a:avLst/>
          </a:prstGeom>
          <a:solidFill>
            <a:srgbClr val="FFFF99"/>
          </a:solidFill>
          <a:ln w="9525">
            <a:solidFill>
              <a:srgbClr val="006699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marL="176213" indent="-176213" eaLnBrk="0" hangingPunct="0">
              <a:defRPr sz="24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cs typeface="Arial" pitchFamily="34" charset="0"/>
              </a:rPr>
              <a:t>Measurement of the polarization buildup equivalent to the determination of </a:t>
            </a:r>
            <a:r>
              <a:rPr lang="el-GR" sz="1800" dirty="0">
                <a:solidFill>
                  <a:srgbClr val="000000"/>
                </a:solidFill>
                <a:cs typeface="Arial" pitchFamily="34" charset="0"/>
              </a:rPr>
              <a:t>σ</a:t>
            </a:r>
            <a:r>
              <a:rPr lang="de-DE" sz="1800" baseline="-25000" dirty="0">
                <a:solidFill>
                  <a:srgbClr val="000000"/>
                </a:solidFill>
                <a:cs typeface="Arial" pitchFamily="34" charset="0"/>
              </a:rPr>
              <a:t>1</a:t>
            </a:r>
            <a:r>
              <a:rPr lang="de-DE" sz="18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cs typeface="Arial" pitchFamily="34" charset="0"/>
              </a:rPr>
              <a:t>and</a:t>
            </a:r>
            <a:r>
              <a:rPr lang="de-DE" sz="18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l-GR" sz="1800" dirty="0">
                <a:solidFill>
                  <a:srgbClr val="000000"/>
                </a:solidFill>
                <a:cs typeface="Arial" pitchFamily="34" charset="0"/>
              </a:rPr>
              <a:t>σ</a:t>
            </a:r>
            <a:r>
              <a:rPr lang="de-DE" sz="1800" baseline="-25000" dirty="0">
                <a:solidFill>
                  <a:srgbClr val="000000"/>
                </a:solidFill>
                <a:cs typeface="Arial" pitchFamily="34" charset="0"/>
              </a:rPr>
              <a:t>2</a:t>
            </a:r>
            <a:r>
              <a:rPr lang="de-DE" sz="1800" dirty="0">
                <a:solidFill>
                  <a:srgbClr val="000000"/>
                </a:solidFill>
                <a:cs typeface="Arial" pitchFamily="34" charset="0"/>
              </a:rPr>
              <a:t> </a:t>
            </a:r>
            <a:endParaRPr lang="en-US" sz="1800" dirty="0">
              <a:solidFill>
                <a:srgbClr val="000000"/>
              </a:solidFill>
              <a:cs typeface="Arial" pitchFamily="34" charset="0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cs typeface="Arial" pitchFamily="34" charset="0"/>
              </a:rPr>
              <a:t>Once a polarized antiproton beam is available, spin-correlation data can be measured at AD (50-500 MeV)</a:t>
            </a:r>
          </a:p>
        </p:txBody>
      </p:sp>
      <p:sp>
        <p:nvSpPr>
          <p:cNvPr id="2" name="Rettangolo 1"/>
          <p:cNvSpPr/>
          <p:nvPr/>
        </p:nvSpPr>
        <p:spPr>
          <a:xfrm>
            <a:off x="234863" y="4863902"/>
            <a:ext cx="4572000" cy="123110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MR17"/>
              </a:rPr>
              <a:t>Measurement of the Spin–Dependence of</a:t>
            </a:r>
          </a:p>
          <a:p>
            <a:r>
              <a:rPr lang="en-US" dirty="0">
                <a:solidFill>
                  <a:srgbClr val="C00000"/>
                </a:solidFill>
                <a:latin typeface="CMR17"/>
              </a:rPr>
              <a:t>t</a:t>
            </a:r>
            <a:r>
              <a:rPr lang="en-US" dirty="0" smtClean="0">
                <a:solidFill>
                  <a:srgbClr val="C00000"/>
                </a:solidFill>
                <a:latin typeface="CMR17"/>
              </a:rPr>
              <a:t>he </a:t>
            </a:r>
            <a:r>
              <a:rPr lang="en-US" dirty="0" err="1" smtClean="0">
                <a:solidFill>
                  <a:srgbClr val="C00000"/>
                </a:solidFill>
                <a:latin typeface="CMR17"/>
              </a:rPr>
              <a:t>p</a:t>
            </a:r>
            <a:r>
              <a:rPr lang="en-US" baseline="-25000" dirty="0" err="1" smtClean="0">
                <a:solidFill>
                  <a:srgbClr val="C00000"/>
                </a:solidFill>
                <a:latin typeface="CMMI12"/>
              </a:rPr>
              <a:t>bar</a:t>
            </a:r>
            <a:r>
              <a:rPr lang="en-US" dirty="0" smtClean="0">
                <a:solidFill>
                  <a:srgbClr val="C00000"/>
                </a:solidFill>
                <a:latin typeface="CMMI12"/>
              </a:rPr>
              <a:t>- </a:t>
            </a:r>
            <a:r>
              <a:rPr lang="en-US" dirty="0" smtClean="0">
                <a:solidFill>
                  <a:srgbClr val="C00000"/>
                </a:solidFill>
                <a:latin typeface="CMMI12"/>
              </a:rPr>
              <a:t>p </a:t>
            </a:r>
            <a:r>
              <a:rPr lang="en-US" dirty="0" smtClean="0">
                <a:solidFill>
                  <a:srgbClr val="C00000"/>
                </a:solidFill>
                <a:latin typeface="CMR17"/>
              </a:rPr>
              <a:t>Interaction </a:t>
            </a:r>
            <a:r>
              <a:rPr lang="en-US" dirty="0">
                <a:solidFill>
                  <a:srgbClr val="C00000"/>
                </a:solidFill>
                <a:latin typeface="CMR17"/>
              </a:rPr>
              <a:t>at the </a:t>
            </a:r>
            <a:r>
              <a:rPr lang="en-US" dirty="0" smtClean="0">
                <a:solidFill>
                  <a:srgbClr val="C00000"/>
                </a:solidFill>
                <a:latin typeface="CMR17"/>
              </a:rPr>
              <a:t>AD–Ring</a:t>
            </a:r>
          </a:p>
          <a:p>
            <a:r>
              <a:rPr lang="en-US" dirty="0">
                <a:solidFill>
                  <a:srgbClr val="C00000"/>
                </a:solidFill>
                <a:latin typeface="CMR17"/>
              </a:rPr>
              <a:t>s</a:t>
            </a:r>
            <a:r>
              <a:rPr lang="en-US" dirty="0" smtClean="0">
                <a:solidFill>
                  <a:srgbClr val="C00000"/>
                </a:solidFill>
                <a:latin typeface="CMR17"/>
              </a:rPr>
              <a:t>ubmitted </a:t>
            </a:r>
            <a:r>
              <a:rPr lang="en-US" dirty="0" smtClean="0">
                <a:solidFill>
                  <a:srgbClr val="C00000"/>
                </a:solidFill>
                <a:latin typeface="CMR17"/>
              </a:rPr>
              <a:t>to SPS committee  at CERN</a:t>
            </a:r>
          </a:p>
          <a:p>
            <a:r>
              <a:rPr lang="it-IT" dirty="0">
                <a:solidFill>
                  <a:srgbClr val="C00000"/>
                </a:solidFill>
              </a:rPr>
              <a:t>arXiv:0904.2325v1 [</a:t>
            </a:r>
            <a:r>
              <a:rPr lang="it-IT" dirty="0" err="1">
                <a:solidFill>
                  <a:srgbClr val="C00000"/>
                </a:solidFill>
              </a:rPr>
              <a:t>nucl</a:t>
            </a:r>
            <a:r>
              <a:rPr lang="it-IT" dirty="0">
                <a:solidFill>
                  <a:srgbClr val="C00000"/>
                </a:solidFill>
              </a:rPr>
              <a:t>-ex] 15 </a:t>
            </a:r>
            <a:r>
              <a:rPr lang="it-IT" dirty="0" err="1">
                <a:solidFill>
                  <a:srgbClr val="C00000"/>
                </a:solidFill>
              </a:rPr>
              <a:t>Apr</a:t>
            </a:r>
            <a:r>
              <a:rPr lang="it-IT" dirty="0">
                <a:solidFill>
                  <a:srgbClr val="C00000"/>
                </a:solidFill>
              </a:rPr>
              <a:t> 2009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290748" y="6152936"/>
            <a:ext cx="8323399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rgbClr val="C00000"/>
                </a:solidFill>
                <a:latin typeface="CMR17"/>
              </a:rPr>
              <a:t>C</a:t>
            </a:r>
            <a:r>
              <a:rPr lang="it-IT" dirty="0" err="1" smtClean="0">
                <a:solidFill>
                  <a:srgbClr val="C00000"/>
                </a:solidFill>
                <a:latin typeface="CMR17"/>
              </a:rPr>
              <a:t>larify</a:t>
            </a:r>
            <a:r>
              <a:rPr lang="it-IT" dirty="0" smtClean="0">
                <a:solidFill>
                  <a:srgbClr val="C00000"/>
                </a:solidFill>
                <a:latin typeface="CMR17"/>
              </a:rPr>
              <a:t> FILTEX </a:t>
            </a:r>
            <a:r>
              <a:rPr lang="it-IT" dirty="0" err="1" smtClean="0">
                <a:solidFill>
                  <a:srgbClr val="C00000"/>
                </a:solidFill>
                <a:latin typeface="CMR17"/>
              </a:rPr>
              <a:t>results</a:t>
            </a:r>
            <a:r>
              <a:rPr lang="it-IT" dirty="0" smtClean="0">
                <a:solidFill>
                  <a:srgbClr val="C00000"/>
                </a:solidFill>
                <a:latin typeface="CMR17"/>
              </a:rPr>
              <a:t> and </a:t>
            </a:r>
            <a:r>
              <a:rPr lang="it-IT" dirty="0" err="1" smtClean="0">
                <a:solidFill>
                  <a:srgbClr val="C00000"/>
                </a:solidFill>
                <a:latin typeface="CMR17"/>
              </a:rPr>
              <a:t>verify</a:t>
            </a:r>
            <a:r>
              <a:rPr lang="it-IT" dirty="0" smtClean="0">
                <a:solidFill>
                  <a:srgbClr val="C00000"/>
                </a:solidFill>
                <a:latin typeface="CMR17"/>
              </a:rPr>
              <a:t> the </a:t>
            </a:r>
            <a:r>
              <a:rPr lang="it-IT" dirty="0" err="1" smtClean="0">
                <a:solidFill>
                  <a:srgbClr val="C00000"/>
                </a:solidFill>
                <a:latin typeface="CMR17"/>
              </a:rPr>
              <a:t>feasibility</a:t>
            </a:r>
            <a:r>
              <a:rPr lang="it-IT" dirty="0" smtClean="0">
                <a:solidFill>
                  <a:srgbClr val="C00000"/>
                </a:solidFill>
                <a:latin typeface="CMR17"/>
              </a:rPr>
              <a:t> on a </a:t>
            </a:r>
            <a:r>
              <a:rPr lang="it-IT" dirty="0" err="1" smtClean="0">
                <a:solidFill>
                  <a:srgbClr val="C00000"/>
                </a:solidFill>
                <a:latin typeface="CMR17"/>
              </a:rPr>
              <a:t>proton</a:t>
            </a:r>
            <a:r>
              <a:rPr lang="it-IT" dirty="0" smtClean="0">
                <a:solidFill>
                  <a:srgbClr val="C00000"/>
                </a:solidFill>
                <a:latin typeface="CMR17"/>
              </a:rPr>
              <a:t> </a:t>
            </a:r>
            <a:r>
              <a:rPr lang="it-IT" dirty="0" err="1" smtClean="0">
                <a:solidFill>
                  <a:srgbClr val="C00000"/>
                </a:solidFill>
                <a:latin typeface="CMR17"/>
              </a:rPr>
              <a:t>beams</a:t>
            </a:r>
            <a:r>
              <a:rPr lang="it-IT" dirty="0">
                <a:solidFill>
                  <a:srgbClr val="C00000"/>
                </a:solidFill>
                <a:latin typeface="CMR17"/>
              </a:rPr>
              <a:t>.</a:t>
            </a:r>
            <a:endParaRPr lang="it-IT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53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8774" y="116632"/>
            <a:ext cx="8102614" cy="1458744"/>
          </a:xfr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/>
          <a:p>
            <a:r>
              <a:rPr lang="en-US" i="0" dirty="0" smtClean="0"/>
              <a:t>COSY</a:t>
            </a:r>
            <a:r>
              <a:rPr lang="en-US" dirty="0" smtClean="0"/>
              <a:t>  set up for </a:t>
            </a:r>
            <a:br>
              <a:rPr lang="en-US" dirty="0" smtClean="0"/>
            </a:br>
            <a:r>
              <a:rPr lang="en-US" dirty="0" smtClean="0"/>
              <a:t>transverse spin filtering on p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quarter" idx="10"/>
          </p:nvPr>
        </p:nvSpPr>
        <p:spPr>
          <a:xfrm>
            <a:off x="0" y="6565900"/>
            <a:ext cx="971600" cy="292100"/>
          </a:xfrm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r>
              <a:rPr lang="it-IT" sz="1200" dirty="0" smtClean="0">
                <a:solidFill>
                  <a:schemeClr val="tx1"/>
                </a:solidFill>
              </a:rPr>
              <a:t>G. Ciullo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635896" y="6525344"/>
            <a:ext cx="1794892" cy="304800"/>
          </a:xfrm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Polarization at COSY</a:t>
            </a:r>
            <a:endParaRPr lang="it-IT" sz="1200" dirty="0" smtClean="0">
              <a:solidFill>
                <a:schemeClr val="tx1"/>
              </a:solidFill>
            </a:endParaRPr>
          </a:p>
        </p:txBody>
      </p:sp>
      <p:sp>
        <p:nvSpPr>
          <p:cNvPr id="6" name="Segnaposto numero diapositiva 5"/>
          <p:cNvSpPr txBox="1">
            <a:spLocks/>
          </p:cNvSpPr>
          <p:nvPr/>
        </p:nvSpPr>
        <p:spPr>
          <a:xfrm>
            <a:off x="8691388" y="6605984"/>
            <a:ext cx="417116" cy="27940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AC1B16-62ED-4021-A923-C2DB90FC747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7" name="Grafik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776" y="1628800"/>
            <a:ext cx="8246630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483768" y="4715852"/>
            <a:ext cx="891591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 beam</a:t>
            </a:r>
            <a:endParaRPr lang="it-IT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2627784" y="5301208"/>
            <a:ext cx="864096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Bevel 10"/>
          <p:cNvSpPr/>
          <p:nvPr/>
        </p:nvSpPr>
        <p:spPr>
          <a:xfrm>
            <a:off x="4427984" y="5085184"/>
            <a:ext cx="72008" cy="432048"/>
          </a:xfrm>
          <a:prstGeom prst="bevel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TextBox 11"/>
          <p:cNvSpPr txBox="1"/>
          <p:nvPr/>
        </p:nvSpPr>
        <p:spPr>
          <a:xfrm>
            <a:off x="4245018" y="4459272"/>
            <a:ext cx="437940" cy="369332"/>
          </a:xfrm>
          <a:prstGeom prst="rect">
            <a:avLst/>
          </a:prstGeom>
          <a:solidFill>
            <a:srgbClr val="FF0000"/>
          </a:solidFill>
          <a:ln w="25400"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r>
              <a:rPr lang="en-US" baseline="-25000" dirty="0" smtClean="0"/>
              <a:t>┴</a:t>
            </a:r>
            <a:endParaRPr lang="it-IT" dirty="0"/>
          </a:p>
        </p:txBody>
      </p:sp>
      <p:grpSp>
        <p:nvGrpSpPr>
          <p:cNvPr id="15" name="Group 14"/>
          <p:cNvGrpSpPr/>
          <p:nvPr/>
        </p:nvGrpSpPr>
        <p:grpSpPr>
          <a:xfrm>
            <a:off x="683568" y="3645024"/>
            <a:ext cx="720080" cy="432048"/>
            <a:chOff x="2339752" y="3212976"/>
            <a:chExt cx="720080" cy="432048"/>
          </a:xfrm>
          <a:solidFill>
            <a:srgbClr val="008000">
              <a:alpha val="50000"/>
            </a:srgbClr>
          </a:solidFill>
        </p:grpSpPr>
        <p:sp>
          <p:nvSpPr>
            <p:cNvPr id="13" name="Curved Left Arrow 12"/>
            <p:cNvSpPr/>
            <p:nvPr/>
          </p:nvSpPr>
          <p:spPr>
            <a:xfrm>
              <a:off x="2771800" y="3212976"/>
              <a:ext cx="288032" cy="432048"/>
            </a:xfrm>
            <a:prstGeom prst="curvedLef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>
                <a:solidFill>
                  <a:schemeClr val="tx1"/>
                </a:solidFill>
              </a:endParaRPr>
            </a:p>
          </p:txBody>
        </p:sp>
        <p:sp>
          <p:nvSpPr>
            <p:cNvPr id="14" name="Curved Left Arrow 13"/>
            <p:cNvSpPr/>
            <p:nvPr/>
          </p:nvSpPr>
          <p:spPr>
            <a:xfrm rot="10800000">
              <a:off x="2339752" y="3212976"/>
              <a:ext cx="360040" cy="432048"/>
            </a:xfrm>
            <a:prstGeom prst="curvedLef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>
                <a:solidFill>
                  <a:schemeClr val="tx1"/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526001" y="3645024"/>
            <a:ext cx="2390398" cy="369332"/>
          </a:xfrm>
          <a:prstGeom prst="rect">
            <a:avLst/>
          </a:prstGeom>
          <a:solidFill>
            <a:srgbClr val="008000">
              <a:alpha val="49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Spin flipper RF solenoid</a:t>
            </a:r>
            <a:endParaRPr lang="it-IT" dirty="0"/>
          </a:p>
        </p:txBody>
      </p:sp>
      <p:sp>
        <p:nvSpPr>
          <p:cNvPr id="18" name="TextBox 17"/>
          <p:cNvSpPr txBox="1"/>
          <p:nvPr/>
        </p:nvSpPr>
        <p:spPr>
          <a:xfrm>
            <a:off x="4463925" y="2720871"/>
            <a:ext cx="1950663" cy="646331"/>
          </a:xfrm>
          <a:prstGeom prst="rect">
            <a:avLst/>
          </a:prstGeom>
          <a:solidFill>
            <a:srgbClr val="002060">
              <a:alpha val="49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</a:t>
            </a:r>
            <a:r>
              <a:rPr lang="en-US" baseline="-25000" dirty="0" smtClean="0"/>
              <a:t>2</a:t>
            </a:r>
            <a:r>
              <a:rPr lang="en-US" dirty="0" smtClean="0"/>
              <a:t> cluster target &amp; </a:t>
            </a:r>
          </a:p>
          <a:p>
            <a:pPr algn="ctr"/>
            <a:r>
              <a:rPr lang="en-US" dirty="0" smtClean="0"/>
              <a:t>beam </a:t>
            </a:r>
            <a:r>
              <a:rPr lang="en-US" dirty="0" err="1" smtClean="0"/>
              <a:t>polarimeter</a:t>
            </a:r>
            <a:endParaRPr lang="it-IT" dirty="0"/>
          </a:p>
        </p:txBody>
      </p:sp>
      <p:sp>
        <p:nvSpPr>
          <p:cNvPr id="17" name="Bevel 16"/>
          <p:cNvSpPr/>
          <p:nvPr/>
        </p:nvSpPr>
        <p:spPr>
          <a:xfrm>
            <a:off x="5364088" y="2060848"/>
            <a:ext cx="144016" cy="432048"/>
          </a:xfrm>
          <a:prstGeom prst="bevel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8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/>
          <a:p>
            <a:r>
              <a:rPr lang="en-US" dirty="0" smtClean="0"/>
              <a:t>Requirements for spin-filtering</a:t>
            </a:r>
            <a:endParaRPr lang="it-IT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518864" y="908720"/>
            <a:ext cx="8229600" cy="5544616"/>
          </a:xfr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COSY ring requirements</a:t>
            </a:r>
          </a:p>
          <a:p>
            <a:pPr lvl="1"/>
            <a:r>
              <a:rPr lang="en-US" dirty="0">
                <a:solidFill>
                  <a:srgbClr val="000099"/>
                </a:solidFill>
              </a:rPr>
              <a:t>l</a:t>
            </a:r>
            <a:r>
              <a:rPr lang="en-US" dirty="0" smtClean="0">
                <a:solidFill>
                  <a:srgbClr val="000099"/>
                </a:solidFill>
              </a:rPr>
              <a:t>ong beam lifetime of the beam</a:t>
            </a:r>
          </a:p>
          <a:p>
            <a:pPr lvl="1"/>
            <a:r>
              <a:rPr lang="en-US" dirty="0" smtClean="0">
                <a:solidFill>
                  <a:srgbClr val="000099"/>
                </a:solidFill>
              </a:rPr>
              <a:t>long </a:t>
            </a:r>
            <a:r>
              <a:rPr lang="en-US" i="1" dirty="0" smtClean="0">
                <a:solidFill>
                  <a:srgbClr val="000099"/>
                </a:solidFill>
              </a:rPr>
              <a:t>P</a:t>
            </a:r>
            <a:r>
              <a:rPr lang="en-US" dirty="0" smtClean="0">
                <a:solidFill>
                  <a:srgbClr val="000099"/>
                </a:solidFill>
              </a:rPr>
              <a:t> lifetime of the beam</a:t>
            </a:r>
          </a:p>
          <a:p>
            <a:pPr lvl="1"/>
            <a:r>
              <a:rPr lang="en-US" dirty="0" smtClean="0">
                <a:solidFill>
                  <a:srgbClr val="000099"/>
                </a:solidFill>
              </a:rPr>
              <a:t>precise measurement of acceptance in the IP</a:t>
            </a:r>
          </a:p>
          <a:p>
            <a:pPr lvl="1"/>
            <a:r>
              <a:rPr lang="en-US" dirty="0" smtClean="0">
                <a:solidFill>
                  <a:srgbClr val="000099"/>
                </a:solidFill>
              </a:rPr>
              <a:t>stable condition of the beam and monitoring.</a:t>
            </a:r>
          </a:p>
          <a:p>
            <a:r>
              <a:rPr lang="en-US" dirty="0" smtClean="0"/>
              <a:t>PAX IP</a:t>
            </a:r>
          </a:p>
          <a:p>
            <a:pPr lvl="1"/>
            <a:r>
              <a:rPr lang="en-US" dirty="0" smtClean="0">
                <a:solidFill>
                  <a:srgbClr val="000099"/>
                </a:solidFill>
              </a:rPr>
              <a:t>FOM of the Target = </a:t>
            </a:r>
            <a:r>
              <a:rPr lang="en-US" i="1" dirty="0" smtClean="0">
                <a:solidFill>
                  <a:srgbClr val="000099"/>
                </a:solidFill>
              </a:rPr>
              <a:t>Q</a:t>
            </a:r>
            <a:r>
              <a:rPr lang="en-US" i="1" baseline="30000" dirty="0" smtClean="0">
                <a:solidFill>
                  <a:srgbClr val="000099"/>
                </a:solidFill>
              </a:rPr>
              <a:t>2</a:t>
            </a:r>
            <a:r>
              <a:rPr lang="en-US" i="1" dirty="0" smtClean="0">
                <a:solidFill>
                  <a:srgbClr val="000099"/>
                </a:solidFill>
              </a:rPr>
              <a:t> </a:t>
            </a:r>
            <a:r>
              <a:rPr lang="en-US" i="1" dirty="0" err="1" smtClean="0">
                <a:solidFill>
                  <a:srgbClr val="000099"/>
                </a:solidFill>
              </a:rPr>
              <a:t>d</a:t>
            </a:r>
            <a:r>
              <a:rPr lang="en-US" i="1" baseline="-25000" dirty="0" err="1" smtClean="0">
                <a:solidFill>
                  <a:srgbClr val="000099"/>
                </a:solidFill>
              </a:rPr>
              <a:t>t</a:t>
            </a:r>
            <a:r>
              <a:rPr lang="en-US" dirty="0" smtClean="0">
                <a:solidFill>
                  <a:srgbClr val="000099"/>
                </a:solidFill>
              </a:rPr>
              <a:t>, stable condition,</a:t>
            </a:r>
          </a:p>
          <a:p>
            <a:pPr lvl="1"/>
            <a:r>
              <a:rPr lang="en-US" dirty="0" smtClean="0">
                <a:solidFill>
                  <a:srgbClr val="000099"/>
                </a:solidFill>
              </a:rPr>
              <a:t>Low holding field, unperturbed stored beam optics.</a:t>
            </a:r>
          </a:p>
          <a:p>
            <a:pPr lvl="1"/>
            <a:r>
              <a:rPr lang="en-US" dirty="0" smtClean="0">
                <a:solidFill>
                  <a:srgbClr val="000099"/>
                </a:solidFill>
              </a:rPr>
              <a:t> pump down of </a:t>
            </a:r>
            <a:r>
              <a:rPr lang="en-US" dirty="0" err="1" smtClean="0">
                <a:solidFill>
                  <a:srgbClr val="000099"/>
                </a:solidFill>
              </a:rPr>
              <a:t>feeded</a:t>
            </a:r>
            <a:r>
              <a:rPr lang="en-US" dirty="0" smtClean="0">
                <a:solidFill>
                  <a:srgbClr val="000099"/>
                </a:solidFill>
              </a:rPr>
              <a:t> gas from the cell and the near ring pipes</a:t>
            </a:r>
            <a:endParaRPr lang="en-US" i="1" dirty="0" smtClean="0">
              <a:solidFill>
                <a:srgbClr val="000099"/>
              </a:solidFill>
            </a:endParaRPr>
          </a:p>
          <a:p>
            <a:r>
              <a:rPr lang="en-US" dirty="0" smtClean="0"/>
              <a:t>Beam </a:t>
            </a:r>
            <a:r>
              <a:rPr lang="en-US" dirty="0" err="1" smtClean="0"/>
              <a:t>Polarimeter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>
                <a:solidFill>
                  <a:srgbClr val="000099"/>
                </a:solidFill>
              </a:rPr>
              <a:t>Measurements of beam polarization (</a:t>
            </a:r>
            <a:r>
              <a:rPr lang="en-US" i="1" dirty="0" smtClean="0">
                <a:solidFill>
                  <a:srgbClr val="000099"/>
                </a:solidFill>
              </a:rPr>
              <a:t>P</a:t>
            </a:r>
            <a:r>
              <a:rPr lang="en-US" dirty="0" smtClean="0">
                <a:solidFill>
                  <a:srgbClr val="000099"/>
                </a:solidFill>
              </a:rPr>
              <a:t>), by L-R asymmetries.</a:t>
            </a:r>
          </a:p>
          <a:p>
            <a:r>
              <a:rPr lang="en-US" dirty="0"/>
              <a:t>Spin Flippers</a:t>
            </a:r>
          </a:p>
          <a:p>
            <a:pPr lvl="1"/>
            <a:r>
              <a:rPr lang="en-US" dirty="0">
                <a:solidFill>
                  <a:srgbClr val="000099"/>
                </a:solidFill>
              </a:rPr>
              <a:t>In order to reduce systematic errors in </a:t>
            </a:r>
            <a:r>
              <a:rPr lang="en-US" i="1" dirty="0" smtClean="0">
                <a:solidFill>
                  <a:srgbClr val="000099"/>
                </a:solidFill>
              </a:rPr>
              <a:t>P</a:t>
            </a:r>
            <a:r>
              <a:rPr lang="en-US" dirty="0" smtClean="0">
                <a:solidFill>
                  <a:srgbClr val="000099"/>
                </a:solidFill>
              </a:rPr>
              <a:t> measurements.</a:t>
            </a:r>
            <a:endParaRPr lang="it-IT" dirty="0">
              <a:solidFill>
                <a:srgbClr val="000099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Polarization at COSY</a:t>
            </a:r>
            <a:endParaRPr lang="it-IT" sz="1200" dirty="0" smtClean="0">
              <a:solidFill>
                <a:schemeClr val="tx1"/>
              </a:solidFill>
            </a:endParaRP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r>
              <a:rPr lang="it-IT" sz="1200" dirty="0" smtClean="0">
                <a:solidFill>
                  <a:schemeClr val="tx1"/>
                </a:solidFill>
              </a:rPr>
              <a:t>G. Ciullo</a:t>
            </a:r>
          </a:p>
        </p:txBody>
      </p:sp>
      <p:sp>
        <p:nvSpPr>
          <p:cNvPr id="6" name="Segnaposto numero diapositiva 5"/>
          <p:cNvSpPr txBox="1">
            <a:spLocks/>
          </p:cNvSpPr>
          <p:nvPr/>
        </p:nvSpPr>
        <p:spPr>
          <a:xfrm>
            <a:off x="8691388" y="6605984"/>
            <a:ext cx="417116" cy="27940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AC1B16-62ED-4021-A923-C2DB90FC747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contenuto 2"/>
          <p:cNvSpPr txBox="1">
            <a:spLocks/>
          </p:cNvSpPr>
          <p:nvPr/>
        </p:nvSpPr>
        <p:spPr>
          <a:xfrm>
            <a:off x="457200" y="1196753"/>
            <a:ext cx="8229600" cy="4176463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b="1" kern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it-IT" sz="2800" dirty="0" smtClean="0">
                <a:solidFill>
                  <a:srgbClr val="CC0000"/>
                </a:solidFill>
              </a:rPr>
              <a:t>HOW TO POLARIZE </a:t>
            </a:r>
            <a:r>
              <a:rPr lang="it-IT" sz="2800" dirty="0" err="1" smtClean="0">
                <a:solidFill>
                  <a:srgbClr val="CC0000"/>
                </a:solidFill>
              </a:rPr>
              <a:t>p</a:t>
            </a:r>
            <a:r>
              <a:rPr lang="it-IT" sz="2800" baseline="-25000" dirty="0" err="1" smtClean="0">
                <a:solidFill>
                  <a:srgbClr val="CC0000"/>
                </a:solidFill>
              </a:rPr>
              <a:t>bar</a:t>
            </a:r>
            <a:r>
              <a:rPr lang="it-IT" sz="2800" dirty="0" smtClean="0">
                <a:solidFill>
                  <a:srgbClr val="CC0000"/>
                </a:solidFill>
              </a:rPr>
              <a:t>? </a:t>
            </a:r>
            <a:endParaRPr lang="it-IT" sz="2800" dirty="0">
              <a:solidFill>
                <a:srgbClr val="CC0000"/>
              </a:solidFill>
            </a:endParaRPr>
          </a:p>
          <a:p>
            <a:pPr algn="l"/>
            <a:endParaRPr lang="it-IT" sz="2800" dirty="0" smtClean="0">
              <a:solidFill>
                <a:srgbClr val="FF00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it-IT" sz="2800" dirty="0" err="1">
                <a:solidFill>
                  <a:srgbClr val="C00000"/>
                </a:solidFill>
              </a:rPr>
              <a:t>Achievements</a:t>
            </a:r>
            <a:r>
              <a:rPr lang="it-IT" sz="2800" dirty="0">
                <a:solidFill>
                  <a:srgbClr val="C00000"/>
                </a:solidFill>
              </a:rPr>
              <a:t> and</a:t>
            </a:r>
          </a:p>
          <a:p>
            <a:pPr algn="l"/>
            <a:r>
              <a:rPr lang="it-IT" sz="2800" dirty="0">
                <a:solidFill>
                  <a:srgbClr val="C00000"/>
                </a:solidFill>
              </a:rPr>
              <a:t>					 </a:t>
            </a:r>
            <a:r>
              <a:rPr lang="it-IT" sz="2800" dirty="0" err="1">
                <a:solidFill>
                  <a:srgbClr val="C00000"/>
                </a:solidFill>
              </a:rPr>
              <a:t>present</a:t>
            </a:r>
            <a:r>
              <a:rPr lang="it-IT" sz="2800" dirty="0">
                <a:solidFill>
                  <a:srgbClr val="C00000"/>
                </a:solidFill>
              </a:rPr>
              <a:t> status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it-IT" dirty="0">
              <a:solidFill>
                <a:srgbClr val="9EA5A7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it-IT" sz="3000" dirty="0" err="1" smtClean="0">
                <a:solidFill>
                  <a:srgbClr val="C00000"/>
                </a:solidFill>
              </a:rPr>
              <a:t>Upgrading</a:t>
            </a:r>
            <a:r>
              <a:rPr lang="it-IT" sz="3000" dirty="0" smtClean="0">
                <a:solidFill>
                  <a:srgbClr val="C00000"/>
                </a:solidFill>
              </a:rPr>
              <a:t> in </a:t>
            </a:r>
            <a:r>
              <a:rPr lang="it-IT" sz="3000" dirty="0" err="1" smtClean="0">
                <a:solidFill>
                  <a:srgbClr val="C00000"/>
                </a:solidFill>
              </a:rPr>
              <a:t>program</a:t>
            </a:r>
            <a:r>
              <a:rPr lang="it-IT" sz="3000" dirty="0" smtClean="0">
                <a:solidFill>
                  <a:srgbClr val="C00000"/>
                </a:solidFill>
              </a:rPr>
              <a:t> and </a:t>
            </a:r>
          </a:p>
          <a:p>
            <a:pPr algn="l"/>
            <a:r>
              <a:rPr lang="it-IT" sz="3000" dirty="0" smtClean="0">
                <a:solidFill>
                  <a:srgbClr val="C00000"/>
                </a:solidFill>
              </a:rPr>
              <a:t>					future </a:t>
            </a:r>
            <a:r>
              <a:rPr lang="it-IT" sz="3000" dirty="0" err="1" smtClean="0">
                <a:solidFill>
                  <a:srgbClr val="C00000"/>
                </a:solidFill>
              </a:rPr>
              <a:t>plans</a:t>
            </a:r>
            <a:endParaRPr lang="it-IT" sz="3000" dirty="0" smtClean="0">
              <a:solidFill>
                <a:srgbClr val="C00000"/>
              </a:solidFill>
            </a:endParaRPr>
          </a:p>
        </p:txBody>
      </p:sp>
      <p:sp>
        <p:nvSpPr>
          <p:cNvPr id="4" name="Segnaposto data 3"/>
          <p:cNvSpPr>
            <a:spLocks noGrp="1"/>
          </p:cNvSpPr>
          <p:nvPr>
            <p:ph type="dt" sz="quarter" idx="10"/>
          </p:nvPr>
        </p:nvSpPr>
        <p:spPr>
          <a:xfrm>
            <a:off x="0" y="6565900"/>
            <a:ext cx="971600" cy="292100"/>
          </a:xfrm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r>
              <a:rPr lang="it-IT" sz="1200" dirty="0" smtClean="0">
                <a:solidFill>
                  <a:schemeClr val="tx1"/>
                </a:solidFill>
              </a:rPr>
              <a:t>G. Ciullo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635896" y="6525344"/>
            <a:ext cx="1794892" cy="304800"/>
          </a:xfrm>
          <a:noFill/>
        </p:spPr>
        <p:txBody>
          <a:bodyPr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Polarization at COSY</a:t>
            </a:r>
            <a:endParaRPr lang="it-IT" sz="1200" dirty="0" smtClean="0">
              <a:solidFill>
                <a:schemeClr val="tx1"/>
              </a:solidFill>
            </a:endParaRPr>
          </a:p>
        </p:txBody>
      </p:sp>
      <p:sp>
        <p:nvSpPr>
          <p:cNvPr id="6" name="Segnaposto numero diapositiva 5"/>
          <p:cNvSpPr txBox="1">
            <a:spLocks/>
          </p:cNvSpPr>
          <p:nvPr/>
        </p:nvSpPr>
        <p:spPr>
          <a:xfrm>
            <a:off x="8691388" y="6605984"/>
            <a:ext cx="417116" cy="27940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rgbClr val="0099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rgbClr val="009900"/>
                </a:solidFill>
                <a:latin typeface="Comic Sans MS" pitchFamily="66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AC1B16-62ED-4021-A923-C2DB90FC747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3" name="Titolo 1"/>
          <p:cNvSpPr txBox="1">
            <a:spLocks/>
          </p:cNvSpPr>
          <p:nvPr/>
        </p:nvSpPr>
        <p:spPr>
          <a:xfrm>
            <a:off x="457200" y="116632"/>
            <a:ext cx="8229600" cy="99412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i="1" kern="120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it-IT" b="1" smtClean="0">
                <a:solidFill>
                  <a:schemeClr val="tx1"/>
                </a:solidFill>
              </a:rPr>
              <a:t>Outline </a:t>
            </a:r>
            <a:endParaRPr lang="it-IT" b="1" dirty="0"/>
          </a:p>
        </p:txBody>
      </p:sp>
      <p:pic>
        <p:nvPicPr>
          <p:cNvPr id="10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699670"/>
            <a:ext cx="1365250" cy="172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Segnaposto contenuto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64376" y="4756759"/>
            <a:ext cx="1506968" cy="1677864"/>
          </a:xfrm>
          <a:prstGeom prst="rect">
            <a:avLst/>
          </a:prstGeom>
          <a:blipFill>
            <a:blip r:embed="rId4">
              <a:alphaModFix amt="40000"/>
            </a:blip>
            <a:tile tx="0" ty="0" sx="100000" sy="100000" flip="none" algn="tl"/>
          </a:blipFill>
        </p:spPr>
      </p:pic>
      <p:pic>
        <p:nvPicPr>
          <p:cNvPr id="11" name="Immagin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567" y="5691336"/>
            <a:ext cx="21145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Stella a 5 punte 14"/>
          <p:cNvSpPr/>
          <p:nvPr/>
        </p:nvSpPr>
        <p:spPr>
          <a:xfrm>
            <a:off x="441743" y="2246065"/>
            <a:ext cx="504056" cy="43204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173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5234</TotalTime>
  <Words>3029</Words>
  <Application>Microsoft Office PowerPoint</Application>
  <PresentationFormat>Presentazione su schermo (4:3)</PresentationFormat>
  <Paragraphs>642</Paragraphs>
  <Slides>55</Slides>
  <Notes>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14</vt:i4>
      </vt:variant>
      <vt:variant>
        <vt:lpstr>Tema</vt:lpstr>
      </vt:variant>
      <vt:variant>
        <vt:i4>3</vt:i4>
      </vt:variant>
      <vt:variant>
        <vt:lpstr>Server OLE incorporati</vt:lpstr>
      </vt:variant>
      <vt:variant>
        <vt:i4>3</vt:i4>
      </vt:variant>
      <vt:variant>
        <vt:lpstr>Titoli diapositive</vt:lpstr>
      </vt:variant>
      <vt:variant>
        <vt:i4>55</vt:i4>
      </vt:variant>
    </vt:vector>
  </HeadingPairs>
  <TitlesOfParts>
    <vt:vector size="75" baseType="lpstr">
      <vt:lpstr>Arial</vt:lpstr>
      <vt:lpstr>Calibri</vt:lpstr>
      <vt:lpstr>Calibri Light</vt:lpstr>
      <vt:lpstr>Cambria Math</vt:lpstr>
      <vt:lpstr>CMMI12</vt:lpstr>
      <vt:lpstr>CMR17</vt:lpstr>
      <vt:lpstr>Comic Sans MS</vt:lpstr>
      <vt:lpstr>Georgia</vt:lpstr>
      <vt:lpstr>Gulliver</vt:lpstr>
      <vt:lpstr>Lucida Fax</vt:lpstr>
      <vt:lpstr>Symbol</vt:lpstr>
      <vt:lpstr>Times New Roman</vt:lpstr>
      <vt:lpstr>Times-Roman</vt:lpstr>
      <vt:lpstr>Wingdings</vt:lpstr>
      <vt:lpstr>Office Theme</vt:lpstr>
      <vt:lpstr>1_Office Theme</vt:lpstr>
      <vt:lpstr>Personalizza struttura</vt:lpstr>
      <vt:lpstr>Equation</vt:lpstr>
      <vt:lpstr>Equazione</vt:lpstr>
      <vt:lpstr>Graph</vt:lpstr>
      <vt:lpstr>Upgrade of the PAX H/D polarized internal target</vt:lpstr>
      <vt:lpstr>Presentazione standard di PowerPoint</vt:lpstr>
      <vt:lpstr>pbar↑ enormous physics potential: how to?</vt:lpstr>
      <vt:lpstr>Spin-filtering: a pictorial view</vt:lpstr>
      <vt:lpstr>Polarized beams by spin-filtering</vt:lpstr>
      <vt:lpstr>Presentazione standard di PowerPoint</vt:lpstr>
      <vt:lpstr>COSY  set up for  transverse spin filtering on p</vt:lpstr>
      <vt:lpstr>Requirements for spin-filtering</vt:lpstr>
      <vt:lpstr>Presentazione standard di PowerPoint</vt:lpstr>
      <vt:lpstr>COSY upgraded for spin-filtering (┴ )</vt:lpstr>
      <vt:lpstr>PAX target (the filter) </vt:lpstr>
      <vt:lpstr>PAX target holding fields (10 G)</vt:lpstr>
      <vt:lpstr>Performance of the target</vt:lpstr>
      <vt:lpstr>beam polarization measurements</vt:lpstr>
      <vt:lpstr>Measured polarization build-up</vt:lpstr>
      <vt:lpstr>Target Polarization</vt:lpstr>
      <vt:lpstr>Spin filtering on p well understood</vt:lpstr>
      <vt:lpstr>Presentazione standard di PowerPoint</vt:lpstr>
      <vt:lpstr>Presentazione standard di PowerPoint</vt:lpstr>
      <vt:lpstr>COSY for longitudinal spin filtering</vt:lpstr>
      <vt:lpstr>Presentazione standard di PowerPoint</vt:lpstr>
      <vt:lpstr>PAX IP: filter and/or polarimeter</vt:lpstr>
      <vt:lpstr>PAX detector designed: in development</vt:lpstr>
      <vt:lpstr>Presentazione standard di PowerPoint</vt:lpstr>
      <vt:lpstr>Presentazione standard di PowerPoint</vt:lpstr>
      <vt:lpstr>The openable Cell? </vt:lpstr>
      <vt:lpstr>Upgrading include pbar - d↑ spin filtering</vt:lpstr>
      <vt:lpstr>Commissioning of PAX ..toward AD</vt:lpstr>
      <vt:lpstr>Conclusions</vt:lpstr>
      <vt:lpstr>Presentazione standard di PowerPoint</vt:lpstr>
      <vt:lpstr>Physics motivations for pbar polarized</vt:lpstr>
      <vt:lpstr>Spin filter against spin-flip </vt:lpstr>
      <vt:lpstr>Polarization build-up</vt:lpstr>
      <vt:lpstr>prediction for p  at COSY</vt:lpstr>
      <vt:lpstr>Presentazione standard di PowerPoint</vt:lpstr>
      <vt:lpstr>Vacuum improvement: longer tb</vt:lpstr>
      <vt:lpstr>COSY: acceptance measurements</vt:lpstr>
      <vt:lpstr>dt measurement by beam loss in COSY </vt:lpstr>
      <vt:lpstr>PIT– and apparatus</vt:lpstr>
      <vt:lpstr>Stored beams Polarimetry</vt:lpstr>
      <vt:lpstr>Storage beam Polarimetry</vt:lpstr>
      <vt:lpstr>Beam Polarimetry</vt:lpstr>
      <vt:lpstr>Beam Polarimetry</vt:lpstr>
      <vt:lpstr>Polarization by the known …</vt:lpstr>
      <vt:lpstr>Spin Filtering cycles at COSY</vt:lpstr>
      <vt:lpstr>Presentazione standard di PowerPoint</vt:lpstr>
      <vt:lpstr>Snake for COSY at ANKE (for || pol )</vt:lpstr>
      <vt:lpstr>Cell Performance test bench </vt:lpstr>
      <vt:lpstr>COSY longitudinal (commissioning)</vt:lpstr>
      <vt:lpstr>Implemeting a test of the cell closing</vt:lpstr>
      <vt:lpstr>Measured Target Polarization (Q)</vt:lpstr>
      <vt:lpstr>Optics and vacuum constrains</vt:lpstr>
      <vt:lpstr>Details of one sector</vt:lpstr>
      <vt:lpstr>→ longitudinal case: Siberian Snake</vt:lpstr>
      <vt:lpstr>D option  may include TRIC</vt:lpstr>
    </vt:vector>
  </TitlesOfParts>
  <Company>INFN - Sezione di Ferrara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ciullo</dc:creator>
  <cp:lastModifiedBy>Giuseppe Ciullo</cp:lastModifiedBy>
  <cp:revision>867</cp:revision>
  <cp:lastPrinted>2013-09-06T12:21:45Z</cp:lastPrinted>
  <dcterms:created xsi:type="dcterms:W3CDTF">2012-09-10T14:28:03Z</dcterms:created>
  <dcterms:modified xsi:type="dcterms:W3CDTF">2013-09-10T11:39:35Z</dcterms:modified>
</cp:coreProperties>
</file>